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321" r:id="rId3"/>
    <p:sldId id="258" r:id="rId4"/>
    <p:sldId id="267" r:id="rId5"/>
    <p:sldId id="301" r:id="rId6"/>
    <p:sldId id="331" r:id="rId7"/>
    <p:sldId id="271" r:id="rId8"/>
    <p:sldId id="332" r:id="rId9"/>
    <p:sldId id="333" r:id="rId10"/>
    <p:sldId id="334" r:id="rId11"/>
    <p:sldId id="272" r:id="rId12"/>
    <p:sldId id="275" r:id="rId13"/>
    <p:sldId id="276" r:id="rId14"/>
    <p:sldId id="322" r:id="rId15"/>
    <p:sldId id="326" r:id="rId16"/>
    <p:sldId id="327" r:id="rId17"/>
    <p:sldId id="325" r:id="rId18"/>
    <p:sldId id="278" r:id="rId19"/>
    <p:sldId id="302" r:id="rId20"/>
    <p:sldId id="303" r:id="rId21"/>
    <p:sldId id="304" r:id="rId22"/>
    <p:sldId id="323" r:id="rId23"/>
    <p:sldId id="305" r:id="rId24"/>
    <p:sldId id="306" r:id="rId25"/>
    <p:sldId id="307" r:id="rId26"/>
    <p:sldId id="335" r:id="rId27"/>
    <p:sldId id="324" r:id="rId28"/>
    <p:sldId id="336" r:id="rId29"/>
    <p:sldId id="279" r:id="rId30"/>
    <p:sldId id="280" r:id="rId31"/>
    <p:sldId id="281" r:id="rId32"/>
    <p:sldId id="282" r:id="rId33"/>
    <p:sldId id="289" r:id="rId34"/>
    <p:sldId id="290" r:id="rId35"/>
    <p:sldId id="291" r:id="rId36"/>
    <p:sldId id="292" r:id="rId37"/>
    <p:sldId id="293" r:id="rId38"/>
    <p:sldId id="328" r:id="rId3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D40C5A-E4F5-4AB1-862E-A8EF7EAA0163}" type="datetimeFigureOut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560D16-2464-4F7E-B8D4-7E4DD7304E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8B01-11C6-468B-BEA3-2E7CB6AE4150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DE821-DB02-4FE6-9A19-2506097487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3EDF-29BE-495A-B315-69CF89C5781F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4347D-A62A-419B-BDF7-C961DF68A3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74D93-93E3-4436-9191-C670F91BA57B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626C6-6A7B-4787-8DCC-40A8FFE0D7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8F5C9-997B-4AF4-8425-1003D92DC63F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E958B-C30A-4696-B415-BA8148D6CF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61BD0-5C62-4341-942F-30CF03C8EEE3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C5B40-3F7E-4CDA-97A7-2B6549E836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5CFFB-1E50-4E9C-8409-9C8E437F7D25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67A4-A398-4EE1-B20C-138EE76989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8238-4A79-4755-93C8-7571B5EDD94B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041D8-108E-4F49-B408-DC2BA0EF45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1668-041F-4BF8-B2BE-FB5D1A82C0FF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8AC1-E49D-4FC6-BFE3-C569A9D12A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97ACA-3EF7-4E0D-9D59-F05EC1C60058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8A71-2342-4B9E-92C6-3F38597EF25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F40EF-B48B-4C25-8C1C-44CC2D260D00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01C15-8BB3-4C99-8878-738B2D002E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3EB3B-1CBC-487F-887E-510E06406EBB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9546F-B9F4-49DB-986B-298E28AF9C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24AC0E-DA64-4B34-B045-B0BA48D4709D}" type="datetime1">
              <a:rPr lang="it-IT"/>
              <a:pPr>
                <a:defRPr/>
              </a:pPr>
              <a:t>16/01/2014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Mario MELINO: Indicazioni nazionali e curricolo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78684E-8937-4C8D-9DB7-D3727723D6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it-IT" b="1" smtClean="0">
                <a:solidFill>
                  <a:schemeClr val="bg1"/>
                </a:solidFill>
              </a:rPr>
              <a:t>Indicazioni Nazionali e Curricolo </a:t>
            </a:r>
          </a:p>
        </p:txBody>
      </p:sp>
      <p:sp>
        <p:nvSpPr>
          <p:cNvPr id="2051" name="CasellaDiTesto 2"/>
          <p:cNvSpPr txBox="1">
            <a:spLocks noChangeArrowheads="1"/>
          </p:cNvSpPr>
          <p:nvPr/>
        </p:nvSpPr>
        <p:spPr bwMode="auto">
          <a:xfrm>
            <a:off x="3276600" y="2492375"/>
            <a:ext cx="53276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002060"/>
                </a:solidFill>
                <a:latin typeface="Calibri" pitchFamily="34" charset="0"/>
              </a:rPr>
              <a:t>Cultura pedagogica e organizzazione  didattica</a:t>
            </a:r>
          </a:p>
          <a:p>
            <a:pPr algn="ctr"/>
            <a:r>
              <a:rPr lang="it-IT" sz="3200" b="1" dirty="0">
                <a:solidFill>
                  <a:srgbClr val="002060"/>
                </a:solidFill>
                <a:latin typeface="Calibri" pitchFamily="34" charset="0"/>
              </a:rPr>
              <a:t>nelle Indicazioni Nazionali</a:t>
            </a:r>
          </a:p>
          <a:p>
            <a:pPr algn="ctr"/>
            <a:endParaRPr lang="it-IT" sz="2400" b="1" i="1" dirty="0">
              <a:solidFill>
                <a:srgbClr val="00B050"/>
              </a:solidFill>
              <a:latin typeface="Calibri" pitchFamily="34" charset="0"/>
            </a:endParaRPr>
          </a:p>
          <a:p>
            <a:pPr algn="ctr"/>
            <a:r>
              <a:rPr lang="it-IT" sz="2400" b="1" i="1" dirty="0" err="1">
                <a:solidFill>
                  <a:srgbClr val="00B050"/>
                </a:solidFill>
                <a:latin typeface="Calibri" pitchFamily="34" charset="0"/>
              </a:rPr>
              <a:t>I°</a:t>
            </a:r>
            <a:r>
              <a:rPr lang="it-IT" sz="2400" b="1" i="1" dirty="0">
                <a:solidFill>
                  <a:srgbClr val="00B050"/>
                </a:solidFill>
                <a:latin typeface="Calibri" pitchFamily="34" charset="0"/>
              </a:rPr>
              <a:t> Ciclo d’istruzione  </a:t>
            </a:r>
          </a:p>
        </p:txBody>
      </p:sp>
      <p:sp>
        <p:nvSpPr>
          <p:cNvPr id="2052" name="CasellaDiTesto 3"/>
          <p:cNvSpPr txBox="1">
            <a:spLocks noChangeArrowheads="1"/>
          </p:cNvSpPr>
          <p:nvPr/>
        </p:nvSpPr>
        <p:spPr bwMode="auto">
          <a:xfrm>
            <a:off x="5867400" y="5229225"/>
            <a:ext cx="2305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 i="1">
                <a:solidFill>
                  <a:srgbClr val="FF0000"/>
                </a:solidFill>
                <a:latin typeface="Calibri" pitchFamily="34" charset="0"/>
              </a:rPr>
              <a:t>Mario MELINO</a:t>
            </a:r>
          </a:p>
        </p:txBody>
      </p:sp>
      <p:sp>
        <p:nvSpPr>
          <p:cNvPr id="2053" name="AutoShape 2" descr="data:image/jpeg;base64,/9j/4AAQSkZJRgABAQAAAQABAAD/2wCEAAkGBxQTEhQUEhQWFRQXFx4aFxgYGBgYGBccGRgfHRwaHBwYHCogHRwlHh8gITEhJiksLi4uHB8zODQsNygtLisBCgoKDg0OGxAQGywkICQsLCw0LCwsLCwsLzQsLCw0LCwsLCwsLCwsLCwsLCwsLCwsLDQsLCwsLCwsLCwsLCwsLP/AABEIAMAA9AMBEQACEQEDEQH/xAAcAAABBQEBAQAAAAAAAAAAAAAAAQQFBgcDAgj/xABGEAACAQMCAwUFBAYHBwUBAAABAgMABBESIQUxQQYTIlFhBxQycYFCUpGhIzNigrHBFSRyotHh8DRDY3OSsvFTVJPC4jX/xAAbAQEAAgMBAQAAAAAAAAAAAAAABAUBAgMGB//EADURAAIBAwMCAggGAgIDAAAAAAABAgMEERIhMQVBE1EiMmFxgZHB8BRCobHR4SPxFVIGM4L/2gAMAwEAAhEDEQA/ANxoAoAoAoAoAoAoAoBKA8ueVN+wwys9se10VlCz5WSUnTHEGGpmOeeMkKMEk46UlLSss2pUp12oQ5Zi13xqa9lMl3fPDEreIRMwOeeiCJDlmx9ts4z9K4wnJrU+CdXo06b8NbyLHP7TbhUWK0i7tFGBJcuZ5m9WAOM/Nj/Kuc7ynH1dzvR6JXqevtnzICf2gX/fx6ruXGoF1jji2XOSApXmeQBPzranXcll7I1urCMGqdJ6pffuLPxD2tXT5FvbxQr0MjNK/odKhVB9Mn51pK8guEdKXRLiS9LESFufaFxE7tcqg/ZiQD8ya0V3l7IlS6LSpr/JU+X+iX7Me0PibspFs17ETgtHE0ZHniTdCfQ45c6lQnOXKwU9zQpU/VqZ93+jY7WQsqsVKkgHS3MZ6HG2R6V0+JEO9AFAFAFAGaAKAKAKAKAKAKAKAKAKAKAKAKAKAKAKAKA4XNysaM8hCooJZicAAcyaAwntl26nviUhZoLTcBVJWSYebkbqpGPAOh38qh1rpR2jyXnT+k+N6dXZeXcpYswmoxqqsRpX08yajeM36xaqzjScpUNm+PYdrOzWMYUb9T1NcqlZzfsJNrZ0qEUofPud65qWOCVhLaIijHKjeRGKj6u3uBgT1x+H+v8AzRNeRrKOeGcZLKNjllBPrvXSNeceCPOxoVHmayJFZopDINDDkyEqw+RXBrZXFRdzSfTLWSxoS9xZOEdteIW3wXBnQfYuPH/fHjB9cmpNO7XdFVX6HtmnL5/0jX+xPbWG/VgoMU6AGSFjkrn7SnbUvrgeoFTYyUllFBUpypvEuS0A1saC0BH8b4xFaxGaYkICB4VLEljgABdySTjFAVPiXbuYGAxWEgSWZIg87LET3jAeCManOBknVpxjkemMm2ll7FZNRaAKAKAKAKAKAKAKAKAKAKAKAKAKA4z3KoMuyqMgZYgDLHAG/UnYD1oDKfbNx4syWMZ8OBJceu/6OP5HdiPRfWo9xV0Rx3LPplp+Iqb8Izeqg9iJp61nOxrpFrU2ChkKAKAKASsmOBRQxqXAtveSQOk9u2mWI5XybzQgc1YZBFSaFVwlhld1K0VellLdH0rwTiSXFvFPH8EiBx1xqHLPpyq2PG5b5HpoCl+025XRZws4jEt3HluqiLMuQCN90Vf3hQLk83sfe8R4fFkssSy3D555VRFGTnzLv9R6VpE61Nti7CtzkLQBQBQBQBQBQBQBQBQBQBQBQBQHl6LkxnBgftV4ub28eEsfd7clFUcmkx43PmR8I8vF5molxX0PCLvpnTvGg6kuCriaWQtJO2qZzl28yBpH5AVEuqinPKLnpdu6FHTI9VGbLLOd2FYAAUMSlo3ZxiuASwO2k43I8s/zrs6T2wcFXUpSi/yvH6J/U5vfrkhfG3ku/wDkK2hbt7y2OU7+lGemPpPyX94O0OrHjxnPIch6VpUxn0Te3lUcM1ORZpQoLHkPrWsI6ng6V6ypxy/0JLh3AruddcFs0qfeSSBhuNs/pMg+hAqZ+Cmu6/UqZddoZw1L9P5GF5w6eyYyXltcGMc1cMi7npLFlNXkD+Fd4UMbSivgVtW/lJ6qVSW3Z4+iNRuvZJGy6re6mjYjIEqpIoz0KgKwP71dPw8M8HGPU7nduWfkXDsFweW0sYbeYqzx5GVJK41HGM+ldiuzncsRoCk9pDK/FLQQhMw28ruXLAATOiDAUElhoJ07Z8xWGb01lnrsiGl4hxCZsaY+6tozn7imSTHlkuv1FEhN5ZdBWTQWgCgCgCgCgCgCgCgCgCgCgCgPEi5HMj5UBXOJcdghbC3tuJBt3c0yAMfukg6kPrg48jWRnsYJeOTcXIIwxnkfGVbaRy6nKbHY8xtVXdwecnrOizzRdNc5Oeah9y4byLR8jgKwMoD61vGOXgw56YuT7Ghdj+E2kHDBdX0UbGQmUa1DNhsCNFBGSxAGF6k+tXEYYR4ivV8WpKpLvv8AoQXtORYpbJjHHAz2zB4Y8fo2DBiCFA28RGcb6W8q53NN1I+iTOl3EKNV63hNFStnU47sl9RwqLlyT5KoGc+gqG6dSWE4l1C7o0oalUyvJf6H3F+EXECq1xDNAp5OQMdMAkZAz5NjrW/4edPfGTlLqVC4WIzcX7ftk77I7hLfiI7531TKY0YFQhJ8WmRdOc7bHPpjepNCcJeikU/U7WtReuTyn3N9AqVuVXvPVYHuFBpkATTIM7ju4mv+IXMjSYgCxjHed3iCMuxJXwsdTkaSdip861kdabwS3s/kEHDopbl1jeYtO5chBqmYueZ9fwxWxze4nE/abwyHOq7Rj5Rguf7oNDBaradXVXU5VgCD5gjI/KhjODtQyFAFAFAFAFAFAFAFAFAIaGGN7/R3bGXHdgEvq+HSBk5HUYojLMG4726uLrK25a0tRtHHFhHZejMyjK5H2VxjzNQq9zpeEXtj0lVY6qjwvv2FPi4WitqUsD13zn55qPK5c9mizp9KoUZZpza+X8D1RUUs0LQPHcSspZNpT29LZEt2T7NtxGXTuLVCDNIMgNv+qU9Scbkch9KsLejp9J8nm+qXniLwaT28/M2vi95Hb28k0iju4U16QBtoGwXyPQfSpXOxTywo4OPZbghgVpZsNdzYaeT16Rr5RpyA9M8zXQjvkhe0drBaX9rerHiRyYpdKHxLIQqvsMd4JCq+ZDnypganjBcCqyx4ZdSSLurrzDDkyn+BoYMFg7NXKXLCCCSSK2uwNalM6Y5FfbUwJcLj0zUZUdM9RaVL/wAS2VGS3X35/Q3zgnGYrpC8JJwdLqylXRhuVdWGVbBBwfOpOO5VsY9t+0i2Fq05GtshY0zjW7HYZ/En0BolkzGLlsjHrj233rZVYreJuhPeNv8Aj9c1lrAcNLwx7D2p4hcj/wDq2sJ6d3GpH1OTj12rKWTR87HFOyMXdHv+LGXW7NIi3SwwksSzMQVYks37PWiWBql5Hay4D2cUAvKuoHfXM2+PQYBHritkkatyZ77U2HAri37qC4treRd0dM8yNw2NypphGU37Sf7H+1SxSCKC4cxPEoj1eKSNwgA1q4HI+RAI5etc2mnudEm1k1AGhj2nqgCgCgCgCgCgCgCgCgENAV/t3Yyz2FzFBjvHjIGTpHrv02o8mE09z5wn7wviN4yg5soYqcbEKWA1D1AwelV8oU4PO+T1VvWvLmCdNKKWw6UYG5yfPlUGTy+C5gpwXpvP38D1WptgKzkzv2OcsIb4skeWTit4VHEj1rdVdptlo7CdrXtp0hml0WQUjxgaI+q6WA1A589qsaNRzW/J5zqFqqMk4J4+GDTO1koexeRP0iALKdPiDpG4ZgMc8qDUjhlbJ5zgsiOGAZSCCMgjkQdwR6VuRyvdunbuI0jQSTNPEYo86dRjkEhOcHSAFJJxt+VAI3aaV0xDZXHfnbTKojjRumuTOCufuajWMm2ljzgHCzbwhGbVISzysBjXI7FnIHQEnYdAAK0byd4R0rAwnTueJ20ibC5jkilH32jAeI/MeMZ8jWYvscprCM79rfHPeL7uAf0VqCOexlcAsceajAHzaplCGXksulW+qWtlGu0TGpwMAVIqQWC3uqdHQ51FsjlbWSgbqueu35D5ViFKONzlb2cIwWqO/ccCFfur+A/wrdU4rsSFb01wj2FA5DFbYR2SS4FFNKC9hZvZz2eF7egOuYIAJZB0Yk/o0PoSCSOoWolxPfCKTqtdf+uKPoNRUZlJxseqwAoAoAoAoAoAoAoAoBDTGQZx7Z+NNFbRWyNhrpyrEc+7QAuB88qPkTWlWWiOSTZ0o1qyh2Mg1hQBy6AD+GKp2pT3PaSdOk1DOPI9CtHudo4FrU2CgCgGl8hBWRUDOpyPXH2SOoPz61Mtp4eCp6la6oOpFPPmsfeDeewtlbR2qNZjTDN+l06y4VmA1KC3LBHIYqxbPMRSaWDyOAzwArZXXdRDJEMkInVOumI94hVf2SSOWMAYopGsqZWJLOaSCOa7F171PIsepAMwx5DMFjAAjRsDUOZ+8QBRswoYLwLqC1WKGWcL4SEM0g1OEwGJZz4juM79a13OqaRzu+1FnGNT3UAH/MQn8ASaJDWikX/b2AXAu2yEt4ZBbREHvZ3lAzIyYzHEAoALYzqJrolg4Tlq2MziJYEsSzsSzMerMcsfqTmrOnHTFHq7WnopKBzkOpgvQYY/yH47/StXvLBpVxXmqXZbs712Jnv5EoAJpjcN7HmZwi5NazljdmlSfhQ1M+gfZx2c9ys1VxiaQ95N/aYDw/ujA+h86rHJtnjqlRzet9y1rWDmttj1QyFAFAFAFAFAFAFAFAI1AZ17ZeASzwQTW8bSSwyY0Lkllm0qcfJghz0ANc501KOk72tw6FVTRi0VviaRtYkCnQrjZW082X9nPI9Rg7VCrtQioI9F02EqspXE/d+w7Y4qEo5LrOEpPuIDWAnkWhutmmd7CxluJUhgAMrnw5+EAc2b0H+Fd6FHW9ytv7qNvDEOWWN+z/DIpFiuL24aVn7vWiaIBJyKhtBUEHmCxxtmrFW8MHnpdSr1JZlP4GkdkOBR2UTwRTPKBIWbWyFkLAErhFGM899963eVsRu+WyezWpuc551RSzsFUc2YhQPmTtWUuxjYq3FuO21zGyxwC9QbFm0pbKeW88g0jfbw6m35VtGJynNEBa9jobWIy3TwwwvJnu4xpeMFSTGszqZpDncKoQg9cbVu2lu9jilq47lZ7QcfWd/dbW3S3tAwlk2HezsGOkyfvZbBJPmeldbTFWe3CLaj0+pCslV5Sy0QVxwtACwJjAGSVOB+DDHn+NWDoxjmRYzoUqfpxk4Y5xj+GR0JCJmQ7nck461yhiEFk3oy8OnrrPd7s7RSqwypzXSMoy3RIp1YVFmB7rbCN9yd7C8Jiur5IZwGjCNIUOcOVwADjoMk4/hUO7lskio6pOWY0+z3PfBezjG4vZoVxBYSu8StusjwtqEe/wBkaTk+q4qPKrJwwVbrSlSVPsmfQdjdLLGki/DIodfkwBH5GtSIOKAKAKAKAKAKAKAKAKAKAQ0BH8fmZLW4dDhlhkZT5EISPzrHcx2PmazUCNAOWkfwqmrPM2e9tEo0IJBM/jRc4zk/gOX51mEfQcjWtU/zU6fGd/3OtcWsElNYTFNEzMk0ixezzisVtfBp2CJJH3YdjhUbUCM+Wrlmp9m8Jo8/1unocai4NCtIbPh0AnldO80EtIWDvIWOphFk5wzE7DGdqm4SKN5isMySPjE4uXvUbup5GLHG6lTyRxtqUKAOnLPOobuPTx2L6PSl+H1cS++TT7btbJeWErWy9xerD3gjYZ2PJ0z8Stg4I67HepmMclBqUksGdi9trxIpLs3WsDUxl1XEMn9kRlTHuBnSo2LDfOax4kDorOvKCnpymEHaGU3LlRsiqIVBlWKIYPjVZT3gY8sKU5DcjatK1xGCySLPpdW5qOHDxncW+u3djLM5dgD4m+yOZCgbKvoAKp51ZV2lI9tbWVvYwc/mxlw6IhSzDDOdbfMjl9BXsrOiqVJRRSUJSqLxJetLdr4Y+hw4u/wp5nJ/sj/PFb1n+UxVm5NQXfn3f7wTvs1gVuJx6xnTG7pkZAYYGfmAfzqFdkHqmdUUxPaeYhxKUx6RpiTvcbDXgnJx104z8xWls8bs5dMkoSk28JLkbcM7GX9wgkSDSjDKmRwhIPXG5H1rq7pZwkdpdTTfoxZZuwXY28hvVmnRY0jVh8QYuWwMADptnNR61VT3RDurjx2njGCz8dttAHD7XKyXjyM5J1d1E7ap5N/7WlV828ga4xyyDJ6YpF7tIVjRI0GFRQqjyCjA/IVs2lycTuDTIFrICgCgCgCgCgCgCgCgENAc5UDKVYZBGCPMHYimMGM7Hzn2p7MS8Nk7uTLW5OIZ8eEjOyuR8Lgbb8+nkINe3edSPR9N6nCMVTn5/a5OHBezjXxuDBvPDEskSZAEgLMrrnlkjGNxuBWbaD0NM16ndxhc060d0l/JFWsh1SIwZWRiCrAqwzvgg9eYqPXo6Sw6fcxr5ivMc1FLV43YMBjfl1zWY5XBzqeHp9PucEtI1OoIoPngflXV1p4w2cKdnbwerG45hs3mdIIv1kzBF9NXMn0UZJ9BW1tT1TRx6lW8KjJt7s+guI9mo3hiSM91LAoWCYAF49K435alIHiU7H05i3weLi0veYhf8NmtbmWG4iWLUxkj0HMbKT4tBx8IJ5HcAgdM1VX9HiSPZf8Ajl7OcXRk+N0NLhcOrgdNLegPI/LP8aiQxKDi2XVbNOtTqLv6L927/caccm2RAurJywzjKrvj6nA/GpfTaHiVNXkV/WqrwqMd9XPu3+uD3/S8f28rv9obfiK9ZGtFlYr6nHOr0faMp7sEtKSCvQ4+yOX47n61wlUW8mZp1FTg60t0/wBv95ZqHsz7HTwyi7uNKZjIjjGS414JLHkNgNqgV6viMp7iu60k8YwVb2icGlhvLmV4z3EzBlk5ruoBDH7JyNs4z0ziu1vOOnTLuSbGrDS4S7/1/BGx9or4BII7q4ORpjjQK7kAcgdBc4HrW1SjCKymZuLO2obSlLftt/BrHs0sbyK1b313ZmfMayNrkRcAYZupJycdPOoc93sVuye3HtIntvxuSG/QWrKshtSsjEayqtKGQKM4DeFtznY8jio9xcKjAiXVZQ5KPxCVoTJL71cJJIvjKzMrSsuSpJG5IJ2A2AOMYqHbXteo+F/BX07mpN8G3dg+KC4sbeTvVmfu1EjKc+MAagfJvMVbpPuWKLCDQCE0B6oAoAoAoAoAoAoAoBCKA8yQqwKsAykYIIyCPIg86BbETw3svZ28rTQW8cUjDBZRgkE5I8qAg+3XYVL/AEyI/c3KDCyadQZT9hxkZHkeY/EVrOKmtztbXNS3lqhsZvP7OuJq2nuYn3+JZQFPrhhkVDdks7Muoddajhw+/mTXA/ZJJIc38qqmDiKEkkk8i0m2w54A38xyPanbqBBvOp1K7xjYq1n2Hvjd+7OpjYIf0rRO1vJp5HWvw5BPqPLesO2Tbyd31WeYyi8tc5+P8mrdhewcdie9d++uWGC+nSqA/ZjXJwPM8z6cq7wpqCwisubmdeprqvcuumtjjkpXtV4IZ7QyRrma3zInmVx+kX6r+YHlXOrT1xwzva15W1VVo9jHGvY8ZLrgjIyRVE6FRPZH0T/kLVwzKSw+xBT8TBd3ALAbAgbaR1zy51f2Djbxw+Ty9x1ei7iU08+Xu+8lq4B2JvbxQwQW0TAESSblgfuou/LzxUiVdNYjsR6/Up1E4xWDQuD9krDhcQmmZWZMAzzaRg+SjkvyGTtzPOo+qTKxrhS3LqV+lc8YOiaI7i/FLaIKlzLEgmyqrIVAfzG+xG4G/mK2xnc1k13KdxDgf9EPNe2MCzRMg76AkqyKpJ1RPhsLvumDyBFbZ1bM5Z0LUU6Lt7e3VzqxFiMao49TaFLAgMwG8jAcskAE5xyxxuakaEMs1uKv4eXpHRVcvJJK5kmkOXcjGcbAADko3wP8aorm5dd54S7FJXruq89vIGBP7O2OW+fn/lXJSiuNzTVGL23+/gQxaFS2h5ncEsxieTOcbklDhTgf3fSrSj+Ja22RMh4zfBZ+w/b+7imNv/tSsGKLLcIHiMZ8ReXDeA789XLY1aQjPC1ck2Ocbkxw3ifE7riUMsUiywxtpmEWRZiNwAwVycyyqQfMfBjGTWxsa9QBQBQBQBQBQHiSQKCTyFAQN1fXQdXVYzGcqIGYLPJgZ1qxOnIx+r8iSWGMUA9suLiR9BjmRsZOuMhR6axlc/I0ewW/BJg0AE0yDzmsOSQWRs/EYhKsJkUSspZUz4iq4y2PLcVlLAHVDG4aaDGVgAtDPCwK1AYH7Uu0k9xdzWmopbwuEKKcd6SoYs5G5G+y8tuvSNcVZQ2RFuKsobIo8UKDYKPoByx/r/Kocqk3vkhOpKT3Z5u18DDrpP8ACs0vWXvM0sZXvNQvfaM/cxx2EQyI1HezZVRhRsqc2+ZwPnUqrcU6ezPYW3Srq4WqKwnvlmd8YNzMTLdEzsAckuDpGN9KnAUbdPSulG8t3s0SJdMqW0WqlPV7fvBpltczcO4E0zSyNPIFZTIxcxmXAQDUTsFwfnXT1mymSX5dkM5YG43wtJQVa7tmdduUmw1Ieg1rpPoQKZUQp75W7Q39nHtBWG3MN2JCkWFhkCO5OBvEwA2ZdseY26b5qSj4i3MzSz6HHb+yKi4CUtFkji0Sxs8ix/aMbknumPU6MDPmB6152pfRncuEn6Lwvj5k2pYeJbb88/DyOcnEAFVkzIXBZFUZZ8Lk4A6ADJ8qxC0nNuLWMdzyELeU3pIHiHFNTBDict4QiMe6ySRpyo1TkggjTpwehq6o2tKj6qyWFOlCn6qLVwD2Z394qC5f3W3wBpZfEQNwO5UgcyTlycFjt0qT7yRlmmcC9mfDrZRi3WVwc65gHYn8NI+QAFNuAXNBgADlWQLQCahQBmhjItDIUAUB5IrAKL24ubSIolxbNeTzElUUL3iIh+JSxHdqpxgg7k1pWrQpxzJ4SN4U5SforJG8K7XW8ZUvLxGJRgd3PH3y7ecoVz9S9aUrilU9SSZtUt6kPWiT59oljjIaVx+xBM38Fro5pPEnj3mnhtcIbTe0eE7Q211Kf+X3QHzMxU/gDXCpe0YcyR1jaVJLKiVzj3a3iDplQlsCdKxwnv55GPJVdlCqee4U4GfKo0OpxrVfDorPt7IkS6e4U/EqvHsJb2VcMitxIsjs/EZFWS5aQMJMH4Vy2+kHbOdyPlVm1h4IHO5oi0AtAFAIRQGce1PsL7ypurYf1hE8a9JkXp/bHQ9eR5gjnUhqRzq01OO5iKTAjUD4cZH4etVzg08dyqlBqWAkukAwWA/w8j/rrW0aUm+DoqcpPgkOz9+HTRqyybfMDkf5VHvKDhLVjk+odAvo16KhLClHbHs8/mSVxEGUqeRBFRoT0SyXVamqsHTfcXi3FppVhS5l7xYsCKNIwuWC6QcAkswG315VY/iKlZOMFjzPLw6dbdPkqly8+SX3zz7Cb7IzXdi8kot1kjm05gEgV0ZM4fcFcnOCPl5VypdTt4Lw5S47lde29WrVdSEcJ9v5/o7Q8SEAbvdppZJJe4iOsrrctpzttuPEcAknlVfeUvxlV1YL0Vtqfq7fqd7ZOhFQe8n277/Ij+Jdo5YSJGSKNAc6C+qV1yM45BW643z51ij0+lOOE5NvvtjP74O1epWpx1TcUvJ5z/H6kfxLsyZLmGGApHDeuMs68mADBTnfBxqCDTklhVt066c06VT1o8lNf0FFqpD1WbT2R7D2tgo7pQ8uMNM4BkPy6KP2RVlgr8ER7WuGpMtirhTm5IGoZAzbyncdRlQcdcY2rJ0ppOWGRvYS7WyuvdgndW90MxqCSI7iMYkjyeYdQCDyOk45mh1u6Kg/Q4NRFCMDUZhvBl3tR7WyK3udq5R8ZmlU4ZARtGpHJiNyeYGMc9uFxW8Nbclp07psryWPL9x/7G7N14fkMQjzO0Y3wE2XbJ5EqW/ereGcbkW6nCdVuHBoddCMIaAM1htGFkhe0/aKOzjDMC8jHTFEvxytjkPIebcgKxKcYxcm8Jcm0YOclFcsyue3uGcTShZpZCTPiVogMD9Gisqlu6U58IwT57mvO/8AKUqk3Ka2XCxz/ZeqxqQiowfpPuSUJEaKryAlVALsQCxAwScnmedU1WLqTbhHbyLKL0QxJncMDuDkdD51HlHS8HRPK2PFxOqIzuQqqMknkAOZNbU6Uqk9EVuazmoLU3sdOBW8gZZSgF5Kh92jk+G1hPxTyj7zbeH0CjHiNe4sbONvDC58zy15dOvI8WIaBxdWsk3umvvLy6YiRrrSCMiM/DF+2v7q4GTMx3IreNjUbWZXUMpyrAMD5gjIP4VjO+Bldjrmmw3DVTYyBasJjcyLt97UmDvb8P0EAFXuD4hnqsYGzEfezjPyrSdVQ2fJxqVow5MlgttA0nkOvLPz6ZqBKpreUQKlTVLKJHgThdUewx4l9VI/xrldR1YmfQf/ABe9hUoOlP1k/wCB60miTxcn+Fj0I5r/ADqOoOdPbldi78XwbjFT83D+n6ZGvEOMBQRGNbDmR8K/4n0rtRtcvMiv6n/5BRt8wp7yLzwHhEUSiRD3rsoPen4iCNsfdHpVLe3FWUvDeyXZEenD0vEe7fLIa54tLNI8Q1IUYgwxbykDkXfYIp8weo3qdTtYUYKaw9s6n6q92Pr7SMqiqtqT74wuX8x1ZcAkxgsII+qRbux83kI5/IHnzrhUvqalstUvN8fBHaCm/U9BeS5+Ocok4rO2tVL4SPqXfdifVm3JqI61xXejd+xfwY8OlSzJr4kZxW/a4hkEZhhTTlZLmURMzDdTFH+sznGGOBnGM1ddP6TOnLxJSw/JfUrLzqEKidOC+L+hsXZLiPvFnby953paNSX06NRxudOTg56Zq+yUx07ScJF1bvCx0lgCjgZMbqco4B5kNg4rKM6tO5jcsL3ck0EjtDcIil1RRgTxOV7xfDqyR3ZUjTswrGfMsoONVKEv0ft+hsfZLiDXFlbTPgtJErNjYZK70ZWR4I72hdoZbGzaeJFYhlBLZKoCcFiBucennQ3gk5JN4MJtElnbulybmaTQdWQe8fdnYEAjbLYxsBtVY6LnXxI9VRvKVtYuVKW/q59vOfkfSXC7JIIo4YxhI1CKPRRirI8mO6yBDQwRfaHjkdpF3kmTk6URca5HPJFB5k/kMk4ArRyjCOpmVGUpYRlLXkks7TzhXleQQ7N+pGjvDHGundVGCznTkt8gKK/1V7d1Y+qt17ff7f0Lq1xQqxpv1mQvEop2mYc2eFTNjLBEMhwijILbZz1OG23250J0VTWdsS2fm8es/vY7VYT1uMfLf58Hi/V3xmISvGx0BkTVk/q4zp2ARdTsAeWjzrpTlBZcXpT5azjHeSXv239pzqRls5RzLsvp9efiTFvcTsyxkpExTXgRnGM40AayGxzOCNmXzqulToxi6m8lnHPxzwTVUqZUHzyPbZO/kV9AljVysEZO1zOvMt/wYubH73ngVc9JsfBhrlyyq6jd6v8AHHgs1rw1Z+9iMmuLUffp/h95kXYwqc+GJN9QzgZC5zrq7zkqHghe0fFUvFxlU4ei5A+ETAD4j92FQPCvXnyxmivupSUvBo+s/v5lvaWa0upU4LV7P2ujC/vBfusj3fvc+8aOveeY5ac+Lnq3q0oKpoSq+t7CBX0Kfoicd7YaJGt7OP3m5UZkGrTDAD1mkwQvInSNzjpzrsmsZOOEt2ZzxjtW8hIkvJrllO8dkRbW646GY5kb5r+Fc6lWEPWJdtZ1rj/1rYirXttcxzBbdXZHVhJFPdNdxFSMZJZA6H5MQfIV3tacriWIHK4pSobTK4vBZIl8DB/Ncacb5wpyfzqdc9CbWYvcqpOFRjVZAG0t4WH2WGD/AJj5V5+tbVKTxU2OUqTXuPTxA48xuCNjuOhrgpOIpVZ0ZKUHhiPAGxq1MBuAxyPLOK2hU07Il1up3VdJVJ5+R7BxgbAeQ+daPLRXt5JTh81zJB3FuWDQuGAUhSY2B04J56WzkY5MtaTjQp1HWqYxJYfvz9/I9Na1q1xaqFP1ov8ATBfHukhjUzsqkgAnYamAAOBzb/OvPqnKvJxpptLf3I9FKag9Ta9+5D33aNidEQWP9qTJbHpEvi/6tP8AOrK06U5SSeZvjSsfq3ghV75Rzh49svpggDZJJNF3iSXMkkiRh7hwkamRwoKxx5OnJyRkV6JdKuqNNr0aa8o5z723sVLvbecspOT9uMfD3Gp8O9nTqpD3QjG21tAkeMftSay3zIFRv+PoyX+VOT83/Rl39Rf+vZeS/st3ZjgSWUAgjeR1BJBkILeI5IGkAAZ6AVPIZVe0HakW/HLSB5CIpbcoVz4RI7+AkcsnAGfWgxnYc9ouwPvF6LyG5a2kMfdyBYw+sdDuQAceh6Vk2jJxlsWjs/wwWttDbqxZYkCAnGTpHM461qzXOTMvaT2iDyPv/VbI5bymufsp6hP+4+Y270449J8I0lvsevZD2eLM1/NvqyIs/aLH9JL8jsq+gPmKjQUpNylyT7qrH0aVLDUV8/aa0tb+8h5yLWPYgkRvHuMxWsLTTNhRsABlnY8lUfaYnkKbrkLLeMGavLLcTe83IxJpxHEDqW3U81BwNTHA1NgZwOWK8l1LqKrvRD1f3PR2NkqMcz5OiwKGLBQGIwWwNRA6E86qnVlpUW9iwUd8nStNjbCG11w2KTHeRo2G1DUoOCeZ3+QqTTuqlOWYSwcpU4S9ZZIoW0jyOJZfgQmSVFP6GFm+yo3M8pAVQPu5HLBvenW9OuvRTUE8793/AAiqva06Oza1P9v9ltsrJ9SwxDuZ3jUPpIPuFr9iJMbd6+D4upDNuEUV6FvJRPCT8hn2j4lE0fusOmOxhGJSNlfR/ux07tftHfUdvPNT1G/0YpUt5P7+ZZWVprXi1dooluy/ZsyFLi5XSowYYGGCpG4lkH3+WlNtHM74072Nh+HWqTzJ8s1u7x1to+qL2w48zu9pBKIVjTXeXQP+zodwif8AFYZOfsjBwcirKS7kGKizKeM8ZEkawwIYbJfDFANnnP35Ou/PBPmTvUeVSdWoqVLdl3bWkKFD8Td8dl5/e/cYCyBx3o1sfhjGyL1+v9o/SvRW3S6Vp6U95lJedUrXWF+XyF4KnjnbCjDBMJ8I0rn+JP4VNtYRbm+PS+iINR7IlScc6n5XOcnDD7HiWJXGGAYeoBFaOFOpzDJvFyiQb8NjaXREWQKMyFTkDyUA7A9f/NU9z06hVqegtvYdc7Zkdm4EceGU/vKrfwxWk+g0H6rf38Dk3T5aPH9Bv/6o/wDi/wD3Wn/AU/8At9/Ixml5HmyS4gnYwMrOqhTqGFKvk5wDuQRUKv0ONTNHncnWtyrb0o9xxwyB5NUk0jO5ZlYg4zpYjnzxzGBgYPKrCx6NSjFex/T3C4vZuW/ck4IVQYVQo8gMD8qvYQjTWEQJT1M7WK5ubMDrdQn8JA38qr+qy/w49p3oesfQua8z7Ca8o4XV4iLlmwNSp+85CqPqSPxrPcIxz2i200c/FgsuFntYpCjpr1ompWCHUNGk8jv8Z26iLXuFSnBf9nj6/Q6whqT9m5tIqTnc5LYrPbnj5t4ljhI96nJSEc9OPikIHRQfqSo61tTi28DOlZKr7PeBrJOHA/q9oSsZO5kuGGJHJI30jIJ6s7eVdasvyLhGkFndmpVxNxaAjuM8YitYjLM2lBt5sxPJVA3ZjyAG5rGUtxht4RknH766nlWd00vpcQpp7xbfYYU+JR3kh+KQnChcDPWjrXdvc5jKeIr9f6Rc0berSWqKy3+xx45fDIhcMAVy7BX0t+wpA39fIY86rLW2ePFhvjZL+SzdamnpqPBH27Pyie6HzV2H4yry+vT1qVXjh6qsIr3/ANMylS4hKWPZjB6nlmHxSXWPSJT+apXONOlLeMYfNr6mMxj+aef/AJHHDLaVJCwEkk8zaLeJ3Jx95zzCr1JHJR5nFdNEbtqjSwordtf38OSJVlCgnPLbfZ4+hZ+D26QxiRR3yLJiLJAN/dnbvT0ESYwnMABm5KDXp4x0JQXCPOyeqWo6cUvTEkltHIDI2XvbhfCQxAyi9VJXkc5RQOp2r768VBaI7zfH8vcmWdr4stUvUHfY/s53pjnkTRBHg28WMBiOUrDoBtpH7x3xjnYWXg5nN5k+50vLrxPRjsiz9qeLG1tnlVdcmyRJ9+WQ6Y1+rEVYpY2IGO5iXa+7WEpw8OG0HvryQsAJp38R1k7BRzx6qOlazUmsIkWzoxnrr7pcJd/mQ/B273M5H7KD7o6/Un+Aq86DZKjSdSXrP+jTrnUneV9X5VwjzxSck92pILAF2+6vRQRyJ35chk1NrzfqR5ly3+332K2C7vg6dnYdMZH7bfkcD06Z2rp06O0vf/HPtNa25KEVNypLg5boZNw5ejOo8g7AfTfb6VHlbRfDZ08QcW1usa6UUKvpXanTjSWmCwjnKUnydcVvqZhPHAbVnJtqaI1Jwstw5+FVQH5qGJH5j8agKf8AkqS8tvr9TqlmKyd+FRFYUDfFp3+Z3P8AGu1tT00YqXJpUeWO6kJI5pHG5tUkGHUMM8jXOtSjUjiRtGbi9i1ezXjMlvdR2pctbzArGrEt3TqCwCE8lZQduQwMVQdStI0cSXBMoVG+S68dlkH9IgIcRxRXEbEHSzIGJUNyyO5XP9oVVncje3ESy3FnICDFcW88JbnqEiI8X/2NVvVGoUlV/wCrz+5It95OK7on+z3G4xwy3upW0xi2VnY9NKDUfxqyaw8Eczm8up7qbvQpW5u8RW8bf7iIbhm+QJdvXSvzlR/xwz3OT9J47Gr8A4XHbQRwQ/BENPqSOZPqTufnUV7nVknQBQGU9rbW9F2088D3MC593MBDdwpG5MWNRdurAnYYA3qBfW9W5p6aTx7+5Ns69Og/T3IpO0dp8PfordVY6GHoQ2CD6V5ifT7mDxoyXqvKMt9QP2ltF53EX/VWj6dct+ozaV5Q/wCyI267d2ikBGeRidgowD+8+BUyn0W4ljhe8j1OpUVst/cPra/mmG0trbg8tRlmf12RANvL86safQqSa1Nt/oQJ9WfEVgk+CWMbPIgu47iaVSJ5owYha20eC6gaiVaRjjJIOMn7G9vb28LdaYLYrq1eVfeQ84jxIlkaAd27R6bZcDFtbnbvyvLvJMAIDyCjb4hXK9u1bU3OW/kdLa3dw9PbzF7H9nVudLuoNmhzGD4veXzkuxPxIDvk/GxJOw3h2VpJS8etvN/p/ZKvLpP/AB0/VRpumrZFYUntdMGv7ZX/AFVrDLdOPNv1cf4DvPx9Kxg2S9piLXT6hN3oS5mIkJClm1BxKGUDfwkDzGBiocbipraxlHoa9hRjQpt1FCWN158+w9cJuwsMK8jhteeY0fFz65wK9ja14ulCC+Pu3+p5GpBubZysNTIWGBLJ499wRq8JHqmcf+RWlBSnF1Hy1kT2ZL2Nt3alRkjUTk7k5PM+pqfb03SeDlUlljipD5NArAA0RhDWbiUSnDSKp9Tj+NcpV6cPWeDpGGeBte8ciRCwYMegGcE9N6j1byjCOnKyZp0pZyRS38RWOMuMMdcrbgE5zp+p2+QqB49KUY05SWHyzs4vOxP2vEI5CRG2ogZ5Va07mlUm1BpnBxa5OnfjJHlj+9yH+vOumtZNcHsHpW7ew7nu2bTcWjDYi6h/vShT+RI+tVvVY5pHWg/SPojFeaJxS/aRhBYsSFVLsZJIAAMEqjc7cyBUDqlOVS0nGKy2vqjtbvFVEJa8HN/wmOKB0HcXL6Ad4plgmcKr6fskYYc+Q5iptKcopN+RxlHdnThiCwaSe5aOfiMgEUNtC2ornxBBnxZY4Z5DgBQOg361KjmzVLBbrSU2/ulszB5pAxdvvaF1SOBjkXZRjpqFaGxPUAUAmmhhLA0v+GQzDE0Ucg/bRWx8siscGcdym8b9knDZx4Ie4ccmiOB9VbKkVl+wIp03YiThjNKjOqAeKaBpBGdjvNDq1BRnOzEczlahVnc01qp+ku6fPw/sl0/Am8T2+/iTPDeNBcCeWaEORpuY52lh9NQm1d3k9fEvqOVLbqFKu9OWpeT5M1rOpSWrsTPaO4kgQi4kjuFc/oYhHolnYZIjkOoqY12ZmCjOcEfel1aqhTc57JEOFLxJ6VyQ/AODveyOJWLx6s3Mu4Ern/cp5KBsfugBdyTintqM7qr+IqrZcItbmrG2p+FDvuzUY0AAAAAAwANgAOQAq57lTytz2azgyZh2su9E3GnI+CygUfJln/mRWORjYl+yXZyKygVEUCQqO9f7TsBvlueM8hWVsbSnKUtTe5n3tF7PH315LSLV/V9Vyqbse8ZlDqg5nw5IHOu1Gs6bycpRTWEVvgVxrjXH2fCw6oy7cj0I/wBb7ehspRqRwuERK23JKVPeW8s4YCsgKGRazwzHBwuCQCdYVQMk45fUnH5VGqLDb4x9/exunlkvwPsMJrK6vrlnA7kta6juugahNg4A1EABccjvz281dXMqtRPO37k+EEo7kBY22FVwWTUAzIMacsBnY8q9JSpPQ5cZ3aIkpYeB6zdOtSW3lr4HLLOGsHGQDnScfM+H+FcU4ZWe5nHkIbnOwHVd/PUT/IZ+tY8XCzj+DKi2MhxNcxamA/TIwJOBhZEbJ+jD86r7i4jK3ep7+3+jtThh7H0tYX8cyh4ZEkQ/aQhht0yOtef4JZUfayM21uBo1G7iC61DLnJ5qdmGM7ZrHJvTjmQ29mD6ZL+3LpIUljkzGoRAJY8aQgJC4MZ2z1z1rOcozXioPCLylnGHMgRO8IwX0jWQOhbGSPShz4I7hPBu7laaSVp5nGnWwVdCA5CKqgADO5PMn0AAAmaAKAKAKASsDB5IrPJjgoHa3st3Ie4tkzFgme3C5DDrJGByYDOUAw3oRvX3lkq61LaS4f8APJOtbl0vRe6fb7wVrs9wozukVvKz4jXMxIf3eA7oidMn7IPzOcYMOnRr3U07naK7eZKnVo20X4W7ffy/Y1zhnD0giWKJQqIMKB/M9SeeauyoHVEsGORayZMq9oVs3fcRjUZa6sEeMdSbdnDKPM4cGgLjw+9SeKOaM5SRQyn0Yfx6UBC9nP0lzfXH2TIkC8jkW6nUfTxuykfsUayMlA7acNZL+6ngjLxBY/eNO7IxUnXjquBvjlgGp1jc+DJJ8HKtDWsrkjbeTUoIYMCOY5H1r01KfiRyiC01yda2yaZT7hWcm3JznnVBliAOXzPkPWuVStCnvNmYxky09nOxoZDecU/Q2sY1rC+2oDfXNnkPJPx8q85e30q/orjkn0oKKI7t37RWu42t44e5tnIHeu3jdQR9jACqfIknA6Z25U7fidTZGXPOyKxHxJSc6lAyAN+WRqOf3cfLer7x4y5fJDdJoay8WTB8aqdGefIyHb6qo/OtPxkNO8sPH6/6N1TYjcQZ3buo2cDOlgMLkKAu52xkk49BWn4icsqlHVjhr/YcVDGrY9RWUpYK0ixcsKuGfCLpG56fStoUKjlp1Y/f+BqXKPYsUiGUjXlvJMdsAeuT/Csu3hRjqjH/AOpf0Nep4/Q88D7bPw6V3tplfvCveRd1pjfT1zq8JwSNQzVLcKl+RkiGrujQ5u2z3y91PHw6JX3EN202o45HJVQfmKi4wdNye4HxduHoI7mxhtbfVvNbPqiUnYNIpUMoO3jy3rgb1jITxsaGtALQBQBQBQBQBQBQCGgGnDeGRQBlhjSNWYuwRQoLNzJx1NY2GR4KzkBQBQEB2r4E1wsbxOI7mBtcDkZGSMMjAbmNhsQPQ8wKAy+Wa4t+9jsSttLICXsp8K0bnnJaucK6nPIbZ8twALDw3tLbWcCwvDdwCFcaZIHJwOba0BRiTvkGgIDgPbmPu5Pdka5vruVpO5VThM4VA55BVRVyeu/Kjx3BO2vsjiFtCqytBdLGBI6DVHI3m8ZOD5ZBB9a7UbipT9RmsqalyR7ezC/BwLm1YdCUkB/AEj86nrq9XGMI5fh4juz9lExx398AOqwwhW+jux/7a5S6pc9pYNlRii3cA7DWdoweOPXKP97KTI4+Rb4fpioU6tSfrM3SSIv2yWpbhrMGx3UiuVIysmDgK24wMkNnzUVtRbU1p5EsNGUxOzZEkYH1DKfyz+I6162nOpOOJxK9xSezOJ4VATnukz8hXKNnb9ohTlzqHCQom4VV9cAfnXXwo090hmT7jWTi0WdKt3j89KeI7eucfjUS5vraisye52tbatUlpprdnKOaQwM4xAdGuGLu2kknU76l04QKN9R6Y3qvn1Sctqawb/h1n0me+EdnZL2eNIny4XVJI41LGrDZtOw1Z2A2z9K8/GvVum/E4R6W6o21jGHgeu/Pjvv7zTeEdkLm1iEcF/jG+9uhVjzJYBtRJ89WfnUkoyV4FxE3cc0VzEgkhkMUqfHGSAGVl1D4WUggHfmKGCAnRIF4lZE5tVtO+jDHPchw4aPJ+xqAKjpuOWMDJoXZHX7ja958fcR6vnoH50BLUAUAUAUAUAUAUAUAlALQBQBQCEUA3vbGOZdE0aSL911DD8GFAQi9guHDH9Th2OQNOwPnjlQEzZ8Niiz3MUceeehFTOOWdI3oB1igDFYcU+QGKyAxQMYcf4eJ7aaEgHvI2UBvhyVOM+mcGgMRtOzCqio6cVimAAdFiWVNQGDpkKFdJO48VSVd1tOFLY08OPkOh2YUbyRcY0j/AIcBz9IgWro7+4f5/v5Gvg0/Iq3HeDWccsSe9SqJJNMnvVu6yxIRu4Z8Z5YHg2zudqhTcpPLZKjVUIaVFe/uOeH2EkjOyNa7NoCG4SMoibIoyMMMb5HPOai3Ft4vcsendV/Bp+jnI7m7PX6Iy+73DQkbpFOGhbO/wawDn0FY8Ktxn+Tr+O6dKp4koSz5LGl+/fJZ+w3GrOytwtw5t7iQ65RNG8RJ6KNS+JVGwxtUqEdMcFVXreNVlLzLIe3HDv8A3kH/AFg1k4le7JdsrJY5JZbhe+uZTK0a5Z020qmFG5CKoPmc0BHSXD3U5M1vPDa3N1Gkssi6C0aeGGEKfFpdzlmIGA+n1oYNvWhkWgCgCgCgCgCgCgCgCgCgCgCgCgCgCgCgCgCgCgCgCgPJoDMe1fH+ITvNZwWzwurgB4y7yPHqB7xH0pEmR0Z85z5UAzjtuJTlvdFu440wG96uDG7sfiVQ0bqQPvbqc7UA97Mez89+kl1bQRxRRyKIywnaVpWDM7t3aqADnChdsnG1Bn2liPs/sQcxRvBnn3EssOfn3bDNZ37DLW5zk7ITp/s/EZ13+GZY548fIhXP1esP2mct7jL+gOIJuU4dcY6mN4XP4BgKGDukvE1GBw+D6XuB+HcUB5PZy8umi98eCKBHWQww6nZ2Rgyq0jgAKGAPhXf0oC8CgF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054" name="AutoShape 4" descr="data:image/jpeg;base64,/9j/4AAQSkZJRgABAQAAAQABAAD/2wCEAAkGBxQTEhQUEhQWFRQXFx4aFxgYGBgYGBccGRgfHRwaHBwYHCogHRwlHh8gITEhJiksLi4uHB8zODQsNygtLisBCgoKDg0OGxAQGywkICQsLCw0LCwsLCwsLzQsLCw0LCwsLCwsLCwsLCwsLCwsLCwsLDQsLCwsLCwsLCwsLCwsLP/AABEIAMAA9AMBEQACEQEDEQH/xAAcAAABBQEBAQAAAAAAAAAAAAAAAQQFBgcDAgj/xABGEAACAQMCAwUFBAYHBwUBAAABAgMABBESIQUxQQYTIlFhBxQycYFCUpGhIzNigrHBFSRyotHh8DRDY3OSsvFTVJPC4jX/xAAbAQEAAgMBAQAAAAAAAAAAAAAABAUBAgMGB//EADURAAIBAwMCAggGAgIDAAAAAAABAgMEERIhMQVBE1EiMmFxgZHB8BRCobHR4SPxFVIGM4L/2gAMAwEAAhEDEQA/ANxoAoAoAoAoAoAoAoBKA8ueVN+wwys9se10VlCz5WSUnTHEGGpmOeeMkKMEk46UlLSss2pUp12oQ5Zi13xqa9lMl3fPDEreIRMwOeeiCJDlmx9ts4z9K4wnJrU+CdXo06b8NbyLHP7TbhUWK0i7tFGBJcuZ5m9WAOM/Nj/Kuc7ynH1dzvR6JXqevtnzICf2gX/fx6ruXGoF1jji2XOSApXmeQBPzranXcll7I1urCMGqdJ6pffuLPxD2tXT5FvbxQr0MjNK/odKhVB9Mn51pK8guEdKXRLiS9LESFufaFxE7tcqg/ZiQD8ya0V3l7IlS6LSpr/JU+X+iX7Me0PibspFs17ETgtHE0ZHniTdCfQ45c6lQnOXKwU9zQpU/VqZ93+jY7WQsqsVKkgHS3MZ6HG2R6V0+JEO9AFAFAFAGaAKAKAKAKAKAKAKAKAKAKAKAKAKAKAKAKA4XNysaM8hCooJZicAAcyaAwntl26nviUhZoLTcBVJWSYebkbqpGPAOh38qh1rpR2jyXnT+k+N6dXZeXcpYswmoxqqsRpX08yajeM36xaqzjScpUNm+PYdrOzWMYUb9T1NcqlZzfsJNrZ0qEUofPud65qWOCVhLaIijHKjeRGKj6u3uBgT1x+H+v8AzRNeRrKOeGcZLKNjllBPrvXSNeceCPOxoVHmayJFZopDINDDkyEqw+RXBrZXFRdzSfTLWSxoS9xZOEdteIW3wXBnQfYuPH/fHjB9cmpNO7XdFVX6HtmnL5/0jX+xPbWG/VgoMU6AGSFjkrn7SnbUvrgeoFTYyUllFBUpypvEuS0A1saC0BH8b4xFaxGaYkICB4VLEljgABdySTjFAVPiXbuYGAxWEgSWZIg87LET3jAeCManOBknVpxjkemMm2ll7FZNRaAKAKAKAKAKAKAKAKAKAKAKAKAKA4z3KoMuyqMgZYgDLHAG/UnYD1oDKfbNx4syWMZ8OBJceu/6OP5HdiPRfWo9xV0Rx3LPplp+Iqb8Izeqg9iJp61nOxrpFrU2ChkKAKAKASsmOBRQxqXAtveSQOk9u2mWI5XybzQgc1YZBFSaFVwlhld1K0VellLdH0rwTiSXFvFPH8EiBx1xqHLPpyq2PG5b5HpoCl+025XRZws4jEt3HluqiLMuQCN90Vf3hQLk83sfe8R4fFkssSy3D555VRFGTnzLv9R6VpE61Nti7CtzkLQBQBQBQBQBQBQBQBQBQBQBQBQHl6LkxnBgftV4ub28eEsfd7clFUcmkx43PmR8I8vF5molxX0PCLvpnTvGg6kuCriaWQtJO2qZzl28yBpH5AVEuqinPKLnpdu6FHTI9VGbLLOd2FYAAUMSlo3ZxiuASwO2k43I8s/zrs6T2wcFXUpSi/yvH6J/U5vfrkhfG3ku/wDkK2hbt7y2OU7+lGemPpPyX94O0OrHjxnPIch6VpUxn0Te3lUcM1ORZpQoLHkPrWsI6ng6V6ypxy/0JLh3AruddcFs0qfeSSBhuNs/pMg+hAqZ+Cmu6/UqZddoZw1L9P5GF5w6eyYyXltcGMc1cMi7npLFlNXkD+Fd4UMbSivgVtW/lJ6qVSW3Z4+iNRuvZJGy6re6mjYjIEqpIoz0KgKwP71dPw8M8HGPU7nduWfkXDsFweW0sYbeYqzx5GVJK41HGM+ldiuzncsRoCk9pDK/FLQQhMw28ruXLAATOiDAUElhoJ07Z8xWGb01lnrsiGl4hxCZsaY+6tozn7imSTHlkuv1FEhN5ZdBWTQWgCgCgCgCgCgCgCgCgCgCgCgPEi5HMj5UBXOJcdghbC3tuJBt3c0yAMfukg6kPrg48jWRnsYJeOTcXIIwxnkfGVbaRy6nKbHY8xtVXdwecnrOizzRdNc5Oeah9y4byLR8jgKwMoD61vGOXgw56YuT7Ghdj+E2kHDBdX0UbGQmUa1DNhsCNFBGSxAGF6k+tXEYYR4ivV8WpKpLvv8AoQXtORYpbJjHHAz2zB4Y8fo2DBiCFA28RGcb6W8q53NN1I+iTOl3EKNV63hNFStnU47sl9RwqLlyT5KoGc+gqG6dSWE4l1C7o0oalUyvJf6H3F+EXECq1xDNAp5OQMdMAkZAz5NjrW/4edPfGTlLqVC4WIzcX7ftk77I7hLfiI7531TKY0YFQhJ8WmRdOc7bHPpjepNCcJeikU/U7WtReuTyn3N9AqVuVXvPVYHuFBpkATTIM7ju4mv+IXMjSYgCxjHed3iCMuxJXwsdTkaSdip861kdabwS3s/kEHDopbl1jeYtO5chBqmYueZ9fwxWxze4nE/abwyHOq7Rj5Rguf7oNDBaradXVXU5VgCD5gjI/KhjODtQyFAFAFAFAFAFAFAFAFAIaGGN7/R3bGXHdgEvq+HSBk5HUYojLMG4726uLrK25a0tRtHHFhHZejMyjK5H2VxjzNQq9zpeEXtj0lVY6qjwvv2FPi4WitqUsD13zn55qPK5c9mizp9KoUZZpza+X8D1RUUs0LQPHcSspZNpT29LZEt2T7NtxGXTuLVCDNIMgNv+qU9Scbkch9KsLejp9J8nm+qXniLwaT28/M2vi95Hb28k0iju4U16QBtoGwXyPQfSpXOxTywo4OPZbghgVpZsNdzYaeT16Rr5RpyA9M8zXQjvkhe0drBaX9rerHiRyYpdKHxLIQqvsMd4JCq+ZDnypganjBcCqyx4ZdSSLurrzDDkyn+BoYMFg7NXKXLCCCSSK2uwNalM6Y5FfbUwJcLj0zUZUdM9RaVL/wAS2VGS3X35/Q3zgnGYrpC8JJwdLqylXRhuVdWGVbBBwfOpOO5VsY9t+0i2Fq05GtshY0zjW7HYZ/En0BolkzGLlsjHrj233rZVYreJuhPeNv8Aj9c1lrAcNLwx7D2p4hcj/wDq2sJ6d3GpH1OTj12rKWTR87HFOyMXdHv+LGXW7NIi3SwwksSzMQVYks37PWiWBql5Hay4D2cUAvKuoHfXM2+PQYBHritkkatyZ77U2HAri37qC4treRd0dM8yNw2NypphGU37Sf7H+1SxSCKC4cxPEoj1eKSNwgA1q4HI+RAI5etc2mnudEm1k1AGhj2nqgCgCgCgCgCgCgCgCgENAV/t3Yyz2FzFBjvHjIGTpHrv02o8mE09z5wn7wviN4yg5soYqcbEKWA1D1AwelV8oU4PO+T1VvWvLmCdNKKWw6UYG5yfPlUGTy+C5gpwXpvP38D1WptgKzkzv2OcsIb4skeWTit4VHEj1rdVdptlo7CdrXtp0hml0WQUjxgaI+q6WA1A589qsaNRzW/J5zqFqqMk4J4+GDTO1koexeRP0iALKdPiDpG4ZgMc8qDUjhlbJ5zgsiOGAZSCCMgjkQdwR6VuRyvdunbuI0jQSTNPEYo86dRjkEhOcHSAFJJxt+VAI3aaV0xDZXHfnbTKojjRumuTOCufuajWMm2ljzgHCzbwhGbVISzysBjXI7FnIHQEnYdAAK0byd4R0rAwnTueJ20ibC5jkilH32jAeI/MeMZ8jWYvscprCM79rfHPeL7uAf0VqCOexlcAsceajAHzaplCGXksulW+qWtlGu0TGpwMAVIqQWC3uqdHQ51FsjlbWSgbqueu35D5ViFKONzlb2cIwWqO/ccCFfur+A/wrdU4rsSFb01wj2FA5DFbYR2SS4FFNKC9hZvZz2eF7egOuYIAJZB0Yk/o0PoSCSOoWolxPfCKTqtdf+uKPoNRUZlJxseqwAoAoAoAoAoAoAoAoBDTGQZx7Z+NNFbRWyNhrpyrEc+7QAuB88qPkTWlWWiOSTZ0o1qyh2Mg1hQBy6AD+GKp2pT3PaSdOk1DOPI9CtHudo4FrU2CgCgGl8hBWRUDOpyPXH2SOoPz61Mtp4eCp6la6oOpFPPmsfeDeewtlbR2qNZjTDN+l06y4VmA1KC3LBHIYqxbPMRSaWDyOAzwArZXXdRDJEMkInVOumI94hVf2SSOWMAYopGsqZWJLOaSCOa7F171PIsepAMwx5DMFjAAjRsDUOZ+8QBRswoYLwLqC1WKGWcL4SEM0g1OEwGJZz4juM79a13OqaRzu+1FnGNT3UAH/MQn8ASaJDWikX/b2AXAu2yEt4ZBbREHvZ3lAzIyYzHEAoALYzqJrolg4Tlq2MziJYEsSzsSzMerMcsfqTmrOnHTFHq7WnopKBzkOpgvQYY/yH47/StXvLBpVxXmqXZbs712Jnv5EoAJpjcN7HmZwi5NazljdmlSfhQ1M+gfZx2c9ys1VxiaQ95N/aYDw/ujA+h86rHJtnjqlRzet9y1rWDmttj1QyFAFAFAFAFAFAFAFAI1AZ17ZeASzwQTW8bSSwyY0Lkllm0qcfJghz0ANc501KOk72tw6FVTRi0VviaRtYkCnQrjZW082X9nPI9Rg7VCrtQioI9F02EqspXE/d+w7Y4qEo5LrOEpPuIDWAnkWhutmmd7CxluJUhgAMrnw5+EAc2b0H+Fd6FHW9ytv7qNvDEOWWN+z/DIpFiuL24aVn7vWiaIBJyKhtBUEHmCxxtmrFW8MHnpdSr1JZlP4GkdkOBR2UTwRTPKBIWbWyFkLAErhFGM899963eVsRu+WyezWpuc551RSzsFUc2YhQPmTtWUuxjYq3FuO21zGyxwC9QbFm0pbKeW88g0jfbw6m35VtGJynNEBa9jobWIy3TwwwvJnu4xpeMFSTGszqZpDncKoQg9cbVu2lu9jilq47lZ7QcfWd/dbW3S3tAwlk2HezsGOkyfvZbBJPmeldbTFWe3CLaj0+pCslV5Sy0QVxwtACwJjAGSVOB+DDHn+NWDoxjmRYzoUqfpxk4Y5xj+GR0JCJmQ7nck461yhiEFk3oy8OnrrPd7s7RSqwypzXSMoy3RIp1YVFmB7rbCN9yd7C8Jiur5IZwGjCNIUOcOVwADjoMk4/hUO7lskio6pOWY0+z3PfBezjG4vZoVxBYSu8StusjwtqEe/wBkaTk+q4qPKrJwwVbrSlSVPsmfQdjdLLGki/DIodfkwBH5GtSIOKAKAKAKAKAKAKAKAKAKAQ0BH8fmZLW4dDhlhkZT5EISPzrHcx2PmazUCNAOWkfwqmrPM2e9tEo0IJBM/jRc4zk/gOX51mEfQcjWtU/zU6fGd/3OtcWsElNYTFNEzMk0ixezzisVtfBp2CJJH3YdjhUbUCM+Wrlmp9m8Jo8/1unocai4NCtIbPh0AnldO80EtIWDvIWOphFk5wzE7DGdqm4SKN5isMySPjE4uXvUbup5GLHG6lTyRxtqUKAOnLPOobuPTx2L6PSl+H1cS++TT7btbJeWErWy9xerD3gjYZ2PJ0z8Stg4I67HepmMclBqUksGdi9trxIpLs3WsDUxl1XEMn9kRlTHuBnSo2LDfOax4kDorOvKCnpymEHaGU3LlRsiqIVBlWKIYPjVZT3gY8sKU5DcjatK1xGCySLPpdW5qOHDxncW+u3djLM5dgD4m+yOZCgbKvoAKp51ZV2lI9tbWVvYwc/mxlw6IhSzDDOdbfMjl9BXsrOiqVJRRSUJSqLxJetLdr4Y+hw4u/wp5nJ/sj/PFb1n+UxVm5NQXfn3f7wTvs1gVuJx6xnTG7pkZAYYGfmAfzqFdkHqmdUUxPaeYhxKUx6RpiTvcbDXgnJx104z8xWls8bs5dMkoSk28JLkbcM7GX9wgkSDSjDKmRwhIPXG5H1rq7pZwkdpdTTfoxZZuwXY28hvVmnRY0jVh8QYuWwMADptnNR61VT3RDurjx2njGCz8dttAHD7XKyXjyM5J1d1E7ap5N/7WlV828ga4xyyDJ6YpF7tIVjRI0GFRQqjyCjA/IVs2lycTuDTIFrICgCgCgCgCgCgCgCgENAc5UDKVYZBGCPMHYimMGM7Hzn2p7MS8Nk7uTLW5OIZ8eEjOyuR8Lgbb8+nkINe3edSPR9N6nCMVTn5/a5OHBezjXxuDBvPDEskSZAEgLMrrnlkjGNxuBWbaD0NM16ndxhc060d0l/JFWsh1SIwZWRiCrAqwzvgg9eYqPXo6Sw6fcxr5ivMc1FLV43YMBjfl1zWY5XBzqeHp9PucEtI1OoIoPngflXV1p4w2cKdnbwerG45hs3mdIIv1kzBF9NXMn0UZJ9BW1tT1TRx6lW8KjJt7s+guI9mo3hiSM91LAoWCYAF49K435alIHiU7H05i3weLi0veYhf8NmtbmWG4iWLUxkj0HMbKT4tBx8IJ5HcAgdM1VX9HiSPZf8Ajl7OcXRk+N0NLhcOrgdNLegPI/LP8aiQxKDi2XVbNOtTqLv6L927/caccm2RAurJywzjKrvj6nA/GpfTaHiVNXkV/WqrwqMd9XPu3+uD3/S8f28rv9obfiK9ZGtFlYr6nHOr0faMp7sEtKSCvQ4+yOX47n61wlUW8mZp1FTg60t0/wBv95ZqHsz7HTwyi7uNKZjIjjGS414JLHkNgNqgV6viMp7iu60k8YwVb2icGlhvLmV4z3EzBlk5ruoBDH7JyNs4z0ziu1vOOnTLuSbGrDS4S7/1/BGx9or4BII7q4ORpjjQK7kAcgdBc4HrW1SjCKymZuLO2obSlLftt/BrHs0sbyK1b313ZmfMayNrkRcAYZupJycdPOoc93sVuye3HtIntvxuSG/QWrKshtSsjEayqtKGQKM4DeFtznY8jio9xcKjAiXVZQ5KPxCVoTJL71cJJIvjKzMrSsuSpJG5IJ2A2AOMYqHbXteo+F/BX07mpN8G3dg+KC4sbeTvVmfu1EjKc+MAagfJvMVbpPuWKLCDQCE0B6oAoAoAoAoAoAoAoBCKA8yQqwKsAykYIIyCPIg86BbETw3svZ28rTQW8cUjDBZRgkE5I8qAg+3XYVL/AEyI/c3KDCyadQZT9hxkZHkeY/EVrOKmtztbXNS3lqhsZvP7OuJq2nuYn3+JZQFPrhhkVDdks7Muoddajhw+/mTXA/ZJJIc38qqmDiKEkkk8i0m2w54A38xyPanbqBBvOp1K7xjYq1n2Hvjd+7OpjYIf0rRO1vJp5HWvw5BPqPLesO2Tbyd31WeYyi8tc5+P8mrdhewcdie9d++uWGC+nSqA/ZjXJwPM8z6cq7wpqCwisubmdeprqvcuumtjjkpXtV4IZ7QyRrma3zInmVx+kX6r+YHlXOrT1xwzva15W1VVo9jHGvY8ZLrgjIyRVE6FRPZH0T/kLVwzKSw+xBT8TBd3ALAbAgbaR1zy51f2Djbxw+Ty9x1ei7iU08+Xu+8lq4B2JvbxQwQW0TAESSblgfuou/LzxUiVdNYjsR6/Up1E4xWDQuD9krDhcQmmZWZMAzzaRg+SjkvyGTtzPOo+qTKxrhS3LqV+lc8YOiaI7i/FLaIKlzLEgmyqrIVAfzG+xG4G/mK2xnc1k13KdxDgf9EPNe2MCzRMg76AkqyKpJ1RPhsLvumDyBFbZ1bM5Z0LUU6Lt7e3VzqxFiMao49TaFLAgMwG8jAcskAE5xyxxuakaEMs1uKv4eXpHRVcvJJK5kmkOXcjGcbAADko3wP8aorm5dd54S7FJXruq89vIGBP7O2OW+fn/lXJSiuNzTVGL23+/gQxaFS2h5ncEsxieTOcbklDhTgf3fSrSj+Ja22RMh4zfBZ+w/b+7imNv/tSsGKLLcIHiMZ8ReXDeA789XLY1aQjPC1ck2Ocbkxw3ifE7riUMsUiywxtpmEWRZiNwAwVycyyqQfMfBjGTWxsa9QBQBQBQBQBQHiSQKCTyFAQN1fXQdXVYzGcqIGYLPJgZ1qxOnIx+r8iSWGMUA9suLiR9BjmRsZOuMhR6axlc/I0ewW/BJg0AE0yDzmsOSQWRs/EYhKsJkUSspZUz4iq4y2PLcVlLAHVDG4aaDGVgAtDPCwK1AYH7Uu0k9xdzWmopbwuEKKcd6SoYs5G5G+y8tuvSNcVZQ2RFuKsobIo8UKDYKPoByx/r/Kocqk3vkhOpKT3Z5u18DDrpP8ACs0vWXvM0sZXvNQvfaM/cxx2EQyI1HezZVRhRsqc2+ZwPnUqrcU6ezPYW3Srq4WqKwnvlmd8YNzMTLdEzsAckuDpGN9KnAUbdPSulG8t3s0SJdMqW0WqlPV7fvBpltczcO4E0zSyNPIFZTIxcxmXAQDUTsFwfnXT1mymSX5dkM5YG43wtJQVa7tmdduUmw1Ieg1rpPoQKZUQp75W7Q39nHtBWG3MN2JCkWFhkCO5OBvEwA2ZdseY26b5qSj4i3MzSz6HHb+yKi4CUtFkji0Sxs8ix/aMbknumPU6MDPmB6152pfRncuEn6Lwvj5k2pYeJbb88/DyOcnEAFVkzIXBZFUZZ8Lk4A6ADJ8qxC0nNuLWMdzyELeU3pIHiHFNTBDict4QiMe6ySRpyo1TkggjTpwehq6o2tKj6qyWFOlCn6qLVwD2Z394qC5f3W3wBpZfEQNwO5UgcyTlycFjt0qT7yRlmmcC9mfDrZRi3WVwc65gHYn8NI+QAFNuAXNBgADlWQLQCahQBmhjItDIUAUB5IrAKL24ubSIolxbNeTzElUUL3iIh+JSxHdqpxgg7k1pWrQpxzJ4SN4U5SforJG8K7XW8ZUvLxGJRgd3PH3y7ecoVz9S9aUrilU9SSZtUt6kPWiT59oljjIaVx+xBM38Fro5pPEnj3mnhtcIbTe0eE7Q211Kf+X3QHzMxU/gDXCpe0YcyR1jaVJLKiVzj3a3iDplQlsCdKxwnv55GPJVdlCqee4U4GfKo0OpxrVfDorPt7IkS6e4U/EqvHsJb2VcMitxIsjs/EZFWS5aQMJMH4Vy2+kHbOdyPlVm1h4IHO5oi0AtAFAIRQGce1PsL7ypurYf1hE8a9JkXp/bHQ9eR5gjnUhqRzq01OO5iKTAjUD4cZH4etVzg08dyqlBqWAkukAwWA/w8j/rrW0aUm+DoqcpPgkOz9+HTRqyybfMDkf5VHvKDhLVjk+odAvo16KhLClHbHs8/mSVxEGUqeRBFRoT0SyXVamqsHTfcXi3FppVhS5l7xYsCKNIwuWC6QcAkswG315VY/iKlZOMFjzPLw6dbdPkqly8+SX3zz7Cb7IzXdi8kot1kjm05gEgV0ZM4fcFcnOCPl5VypdTt4Lw5S47lde29WrVdSEcJ9v5/o7Q8SEAbvdppZJJe4iOsrrctpzttuPEcAknlVfeUvxlV1YL0Vtqfq7fqd7ZOhFQe8n277/Ij+Jdo5YSJGSKNAc6C+qV1yM45BW643z51ij0+lOOE5NvvtjP74O1epWpx1TcUvJ5z/H6kfxLsyZLmGGApHDeuMs68mADBTnfBxqCDTklhVt066c06VT1o8lNf0FFqpD1WbT2R7D2tgo7pQ8uMNM4BkPy6KP2RVlgr8ER7WuGpMtirhTm5IGoZAzbyncdRlQcdcY2rJ0ppOWGRvYS7WyuvdgndW90MxqCSI7iMYkjyeYdQCDyOk45mh1u6Kg/Q4NRFCMDUZhvBl3tR7WyK3udq5R8ZmlU4ZARtGpHJiNyeYGMc9uFxW8Nbclp07psryWPL9x/7G7N14fkMQjzO0Y3wE2XbJ5EqW/ereGcbkW6nCdVuHBoddCMIaAM1htGFkhe0/aKOzjDMC8jHTFEvxytjkPIebcgKxKcYxcm8Jcm0YOclFcsyue3uGcTShZpZCTPiVogMD9Gisqlu6U58IwT57mvO/8AKUqk3Ka2XCxz/ZeqxqQiowfpPuSUJEaKryAlVALsQCxAwScnmedU1WLqTbhHbyLKL0QxJncMDuDkdD51HlHS8HRPK2PFxOqIzuQqqMknkAOZNbU6Uqk9EVuazmoLU3sdOBW8gZZSgF5Kh92jk+G1hPxTyj7zbeH0CjHiNe4sbONvDC58zy15dOvI8WIaBxdWsk3umvvLy6YiRrrSCMiM/DF+2v7q4GTMx3IreNjUbWZXUMpyrAMD5gjIP4VjO+Bldjrmmw3DVTYyBasJjcyLt97UmDvb8P0EAFXuD4hnqsYGzEfezjPyrSdVQ2fJxqVow5MlgttA0nkOvLPz6ZqBKpreUQKlTVLKJHgThdUewx4l9VI/xrldR1YmfQf/ABe9hUoOlP1k/wCB60miTxcn+Fj0I5r/ADqOoOdPbldi78XwbjFT83D+n6ZGvEOMBQRGNbDmR8K/4n0rtRtcvMiv6n/5BRt8wp7yLzwHhEUSiRD3rsoPen4iCNsfdHpVLe3FWUvDeyXZEenD0vEe7fLIa54tLNI8Q1IUYgwxbykDkXfYIp8weo3qdTtYUYKaw9s6n6q92Pr7SMqiqtqT74wuX8x1ZcAkxgsII+qRbux83kI5/IHnzrhUvqalstUvN8fBHaCm/U9BeS5+Ocok4rO2tVL4SPqXfdifVm3JqI61xXejd+xfwY8OlSzJr4kZxW/a4hkEZhhTTlZLmURMzDdTFH+sznGGOBnGM1ddP6TOnLxJSw/JfUrLzqEKidOC+L+hsXZLiPvFnby953paNSX06NRxudOTg56Zq+yUx07ScJF1bvCx0lgCjgZMbqco4B5kNg4rKM6tO5jcsL3ck0EjtDcIil1RRgTxOV7xfDqyR3ZUjTswrGfMsoONVKEv0ft+hsfZLiDXFlbTPgtJErNjYZK70ZWR4I72hdoZbGzaeJFYhlBLZKoCcFiBucennQ3gk5JN4MJtElnbulybmaTQdWQe8fdnYEAjbLYxsBtVY6LnXxI9VRvKVtYuVKW/q59vOfkfSXC7JIIo4YxhI1CKPRRirI8mO6yBDQwRfaHjkdpF3kmTk6URca5HPJFB5k/kMk4ArRyjCOpmVGUpYRlLXkks7TzhXleQQ7N+pGjvDHGundVGCznTkt8gKK/1V7d1Y+qt17ff7f0Lq1xQqxpv1mQvEop2mYc2eFTNjLBEMhwijILbZz1OG23250J0VTWdsS2fm8es/vY7VYT1uMfLf58Hi/V3xmISvGx0BkTVk/q4zp2ARdTsAeWjzrpTlBZcXpT5azjHeSXv239pzqRls5RzLsvp9efiTFvcTsyxkpExTXgRnGM40AayGxzOCNmXzqulToxi6m8lnHPxzwTVUqZUHzyPbZO/kV9AljVysEZO1zOvMt/wYubH73ngVc9JsfBhrlyyq6jd6v8AHHgs1rw1Z+9iMmuLUffp/h95kXYwqc+GJN9QzgZC5zrq7zkqHghe0fFUvFxlU4ei5A+ETAD4j92FQPCvXnyxmivupSUvBo+s/v5lvaWa0upU4LV7P2ujC/vBfusj3fvc+8aOveeY5ac+Lnq3q0oKpoSq+t7CBX0Kfoicd7YaJGt7OP3m5UZkGrTDAD1mkwQvInSNzjpzrsmsZOOEt2ZzxjtW8hIkvJrllO8dkRbW646GY5kb5r+Fc6lWEPWJdtZ1rj/1rYirXttcxzBbdXZHVhJFPdNdxFSMZJZA6H5MQfIV3tacriWIHK4pSobTK4vBZIl8DB/Ncacb5wpyfzqdc9CbWYvcqpOFRjVZAG0t4WH2WGD/AJj5V5+tbVKTxU2OUqTXuPTxA48xuCNjuOhrgpOIpVZ0ZKUHhiPAGxq1MBuAxyPLOK2hU07Il1up3VdJVJ5+R7BxgbAeQ+daPLRXt5JTh81zJB3FuWDQuGAUhSY2B04J56WzkY5MtaTjQp1HWqYxJYfvz9/I9Na1q1xaqFP1ov8ATBfHukhjUzsqkgAnYamAAOBzb/OvPqnKvJxpptLf3I9FKag9Ta9+5D33aNidEQWP9qTJbHpEvi/6tP8AOrK06U5SSeZvjSsfq3ghV75Rzh49svpggDZJJNF3iSXMkkiRh7hwkamRwoKxx5OnJyRkV6JdKuqNNr0aa8o5z723sVLvbecspOT9uMfD3Gp8O9nTqpD3QjG21tAkeMftSay3zIFRv+PoyX+VOT83/Rl39Rf+vZeS/st3ZjgSWUAgjeR1BJBkILeI5IGkAAZ6AVPIZVe0HakW/HLSB5CIpbcoVz4RI7+AkcsnAGfWgxnYc9ouwPvF6LyG5a2kMfdyBYw+sdDuQAceh6Vk2jJxlsWjs/wwWttDbqxZYkCAnGTpHM461qzXOTMvaT2iDyPv/VbI5bymufsp6hP+4+Y270449J8I0lvsevZD2eLM1/NvqyIs/aLH9JL8jsq+gPmKjQUpNylyT7qrH0aVLDUV8/aa0tb+8h5yLWPYgkRvHuMxWsLTTNhRsABlnY8lUfaYnkKbrkLLeMGavLLcTe83IxJpxHEDqW3U81BwNTHA1NgZwOWK8l1LqKrvRD1f3PR2NkqMcz5OiwKGLBQGIwWwNRA6E86qnVlpUW9iwUd8nStNjbCG11w2KTHeRo2G1DUoOCeZ3+QqTTuqlOWYSwcpU4S9ZZIoW0jyOJZfgQmSVFP6GFm+yo3M8pAVQPu5HLBvenW9OuvRTUE8793/AAiqva06Oza1P9v9ltsrJ9SwxDuZ3jUPpIPuFr9iJMbd6+D4upDNuEUV6FvJRPCT8hn2j4lE0fusOmOxhGJSNlfR/ux07tftHfUdvPNT1G/0YpUt5P7+ZZWVprXi1dooluy/ZsyFLi5XSowYYGGCpG4lkH3+WlNtHM74072Nh+HWqTzJ8s1u7x1to+qL2w48zu9pBKIVjTXeXQP+zodwif8AFYZOfsjBwcirKS7kGKizKeM8ZEkawwIYbJfDFANnnP35Ou/PBPmTvUeVSdWoqVLdl3bWkKFD8Td8dl5/e/cYCyBx3o1sfhjGyL1+v9o/SvRW3S6Vp6U95lJedUrXWF+XyF4KnjnbCjDBMJ8I0rn+JP4VNtYRbm+PS+iINR7IlScc6n5XOcnDD7HiWJXGGAYeoBFaOFOpzDJvFyiQb8NjaXREWQKMyFTkDyUA7A9f/NU9z06hVqegtvYdc7Zkdm4EceGU/vKrfwxWk+g0H6rf38Dk3T5aPH9Bv/6o/wDi/wD3Wn/AU/8At9/Ixml5HmyS4gnYwMrOqhTqGFKvk5wDuQRUKv0ONTNHncnWtyrb0o9xxwyB5NUk0jO5ZlYg4zpYjnzxzGBgYPKrCx6NSjFex/T3C4vZuW/ck4IVQYVQo8gMD8qvYQjTWEQJT1M7WK5ubMDrdQn8JA38qr+qy/w49p3oesfQua8z7Ca8o4XV4iLlmwNSp+85CqPqSPxrPcIxz2i200c/FgsuFntYpCjpr1ompWCHUNGk8jv8Z26iLXuFSnBf9nj6/Q6whqT9m5tIqTnc5LYrPbnj5t4ljhI96nJSEc9OPikIHRQfqSo61tTi28DOlZKr7PeBrJOHA/q9oSsZO5kuGGJHJI30jIJ6s7eVdasvyLhGkFndmpVxNxaAjuM8YitYjLM2lBt5sxPJVA3ZjyAG5rGUtxht4RknH766nlWd00vpcQpp7xbfYYU+JR3kh+KQnChcDPWjrXdvc5jKeIr9f6Rc0berSWqKy3+xx45fDIhcMAVy7BX0t+wpA39fIY86rLW2ePFhvjZL+SzdamnpqPBH27Pyie6HzV2H4yry+vT1qVXjh6qsIr3/ANMylS4hKWPZjB6nlmHxSXWPSJT+apXONOlLeMYfNr6mMxj+aef/AJHHDLaVJCwEkk8zaLeJ3Jx95zzCr1JHJR5nFdNEbtqjSwordtf38OSJVlCgnPLbfZ4+hZ+D26QxiRR3yLJiLJAN/dnbvT0ESYwnMABm5KDXp4x0JQXCPOyeqWo6cUvTEkltHIDI2XvbhfCQxAyi9VJXkc5RQOp2r768VBaI7zfH8vcmWdr4stUvUHfY/s53pjnkTRBHg28WMBiOUrDoBtpH7x3xjnYWXg5nN5k+50vLrxPRjsiz9qeLG1tnlVdcmyRJ9+WQ6Y1+rEVYpY2IGO5iXa+7WEpw8OG0HvryQsAJp38R1k7BRzx6qOlazUmsIkWzoxnrr7pcJd/mQ/B273M5H7KD7o6/Un+Aq86DZKjSdSXrP+jTrnUneV9X5VwjzxSck92pILAF2+6vRQRyJ35chk1NrzfqR5ly3+332K2C7vg6dnYdMZH7bfkcD06Z2rp06O0vf/HPtNa25KEVNypLg5boZNw5ejOo8g7AfTfb6VHlbRfDZ08QcW1usa6UUKvpXanTjSWmCwjnKUnydcVvqZhPHAbVnJtqaI1Jwstw5+FVQH5qGJH5j8agKf8AkqS8tvr9TqlmKyd+FRFYUDfFp3+Z3P8AGu1tT00YqXJpUeWO6kJI5pHG5tUkGHUMM8jXOtSjUjiRtGbi9i1ezXjMlvdR2pctbzArGrEt3TqCwCE8lZQduQwMVQdStI0cSXBMoVG+S68dlkH9IgIcRxRXEbEHSzIGJUNyyO5XP9oVVncje3ESy3FnICDFcW88JbnqEiI8X/2NVvVGoUlV/wCrz+5It95OK7on+z3G4xwy3upW0xi2VnY9NKDUfxqyaw8Eczm8up7qbvQpW5u8RW8bf7iIbhm+QJdvXSvzlR/xwz3OT9J47Gr8A4XHbQRwQ/BENPqSOZPqTufnUV7nVknQBQGU9rbW9F2088D3MC593MBDdwpG5MWNRdurAnYYA3qBfW9W5p6aTx7+5Ns69Og/T3IpO0dp8PfordVY6GHoQ2CD6V5ifT7mDxoyXqvKMt9QP2ltF53EX/VWj6dct+ozaV5Q/wCyI267d2ikBGeRidgowD+8+BUyn0W4ljhe8j1OpUVst/cPra/mmG0trbg8tRlmf12RANvL86safQqSa1Nt/oQJ9WfEVgk+CWMbPIgu47iaVSJ5owYha20eC6gaiVaRjjJIOMn7G9vb28LdaYLYrq1eVfeQ84jxIlkaAd27R6bZcDFtbnbvyvLvJMAIDyCjb4hXK9u1bU3OW/kdLa3dw9PbzF7H9nVudLuoNmhzGD4veXzkuxPxIDvk/GxJOw3h2VpJS8etvN/p/ZKvLpP/AB0/VRpumrZFYUntdMGv7ZX/AFVrDLdOPNv1cf4DvPx9Kxg2S9piLXT6hN3oS5mIkJClm1BxKGUDfwkDzGBiocbipraxlHoa9hRjQpt1FCWN158+w9cJuwsMK8jhteeY0fFz65wK9ja14ulCC+Pu3+p5GpBubZysNTIWGBLJ499wRq8JHqmcf+RWlBSnF1Hy1kT2ZL2Nt3alRkjUTk7k5PM+pqfb03SeDlUlljipD5NArAA0RhDWbiUSnDSKp9Tj+NcpV6cPWeDpGGeBte8ciRCwYMegGcE9N6j1byjCOnKyZp0pZyRS38RWOMuMMdcrbgE5zp+p2+QqB49KUY05SWHyzs4vOxP2vEI5CRG2ogZ5Va07mlUm1BpnBxa5OnfjJHlj+9yH+vOumtZNcHsHpW7ew7nu2bTcWjDYi6h/vShT+RI+tVvVY5pHWg/SPojFeaJxS/aRhBYsSFVLsZJIAAMEqjc7cyBUDqlOVS0nGKy2vqjtbvFVEJa8HN/wmOKB0HcXL6Ad4plgmcKr6fskYYc+Q5iptKcopN+RxlHdnThiCwaSe5aOfiMgEUNtC2ornxBBnxZY4Z5DgBQOg361KjmzVLBbrSU2/ulszB5pAxdvvaF1SOBjkXZRjpqFaGxPUAUAmmhhLA0v+GQzDE0Ucg/bRWx8siscGcdym8b9knDZx4Ie4ccmiOB9VbKkVl+wIp03YiThjNKjOqAeKaBpBGdjvNDq1BRnOzEczlahVnc01qp+ku6fPw/sl0/Am8T2+/iTPDeNBcCeWaEORpuY52lh9NQm1d3k9fEvqOVLbqFKu9OWpeT5M1rOpSWrsTPaO4kgQi4kjuFc/oYhHolnYZIjkOoqY12ZmCjOcEfel1aqhTc57JEOFLxJ6VyQ/AODveyOJWLx6s3Mu4Ern/cp5KBsfugBdyTintqM7qr+IqrZcItbmrG2p+FDvuzUY0AAAAAAwANgAOQAq57lTytz2azgyZh2su9E3GnI+CygUfJln/mRWORjYl+yXZyKygVEUCQqO9f7TsBvlueM8hWVsbSnKUtTe5n3tF7PH315LSLV/V9Vyqbse8ZlDqg5nw5IHOu1Gs6bycpRTWEVvgVxrjXH2fCw6oy7cj0I/wBb7ehspRqRwuERK23JKVPeW8s4YCsgKGRazwzHBwuCQCdYVQMk45fUnH5VGqLDb4x9/exunlkvwPsMJrK6vrlnA7kta6juugahNg4A1EABccjvz281dXMqtRPO37k+EEo7kBY22FVwWTUAzIMacsBnY8q9JSpPQ5cZ3aIkpYeB6zdOtSW3lr4HLLOGsHGQDnScfM+H+FcU4ZWe5nHkIbnOwHVd/PUT/IZ+tY8XCzj+DKi2MhxNcxamA/TIwJOBhZEbJ+jD86r7i4jK3ep7+3+jtThh7H0tYX8cyh4ZEkQ/aQhht0yOtef4JZUfayM21uBo1G7iC61DLnJ5qdmGM7ZrHJvTjmQ29mD6ZL+3LpIUljkzGoRAJY8aQgJC4MZ2z1z1rOcozXioPCLylnGHMgRO8IwX0jWQOhbGSPShz4I7hPBu7laaSVp5nGnWwVdCA5CKqgADO5PMn0AAAmaAKAKAKASsDB5IrPJjgoHa3st3Ie4tkzFgme3C5DDrJGByYDOUAw3oRvX3lkq61LaS4f8APJOtbl0vRe6fb7wVrs9wozukVvKz4jXMxIf3eA7oidMn7IPzOcYMOnRr3U07naK7eZKnVo20X4W7ffy/Y1zhnD0giWKJQqIMKB/M9SeeauyoHVEsGORayZMq9oVs3fcRjUZa6sEeMdSbdnDKPM4cGgLjw+9SeKOaM5SRQyn0Yfx6UBC9nP0lzfXH2TIkC8jkW6nUfTxuykfsUayMlA7acNZL+6ngjLxBY/eNO7IxUnXjquBvjlgGp1jc+DJJ8HKtDWsrkjbeTUoIYMCOY5H1r01KfiRyiC01yda2yaZT7hWcm3JznnVBliAOXzPkPWuVStCnvNmYxky09nOxoZDecU/Q2sY1rC+2oDfXNnkPJPx8q85e30q/orjkn0oKKI7t37RWu42t44e5tnIHeu3jdQR9jACqfIknA6Z25U7fidTZGXPOyKxHxJSc6lAyAN+WRqOf3cfLer7x4y5fJDdJoay8WTB8aqdGefIyHb6qo/OtPxkNO8sPH6/6N1TYjcQZ3buo2cDOlgMLkKAu52xkk49BWn4icsqlHVjhr/YcVDGrY9RWUpYK0ixcsKuGfCLpG56fStoUKjlp1Y/f+BqXKPYsUiGUjXlvJMdsAeuT/Csu3hRjqjH/AOpf0Nep4/Q88D7bPw6V3tplfvCveRd1pjfT1zq8JwSNQzVLcKl+RkiGrujQ5u2z3y91PHw6JX3EN202o45HJVQfmKi4wdNye4HxduHoI7mxhtbfVvNbPqiUnYNIpUMoO3jy3rgb1jITxsaGtALQBQBQBQBQBQBQCGgGnDeGRQBlhjSNWYuwRQoLNzJx1NY2GR4KzkBQBQEB2r4E1wsbxOI7mBtcDkZGSMMjAbmNhsQPQ8wKAy+Wa4t+9jsSttLICXsp8K0bnnJaucK6nPIbZ8twALDw3tLbWcCwvDdwCFcaZIHJwOba0BRiTvkGgIDgPbmPu5Pdka5vruVpO5VThM4VA55BVRVyeu/Kjx3BO2vsjiFtCqytBdLGBI6DVHI3m8ZOD5ZBB9a7UbipT9RmsqalyR7ezC/BwLm1YdCUkB/AEj86nrq9XGMI5fh4juz9lExx398AOqwwhW+jux/7a5S6pc9pYNlRii3cA7DWdoweOPXKP97KTI4+Rb4fpioU6tSfrM3SSIv2yWpbhrMGx3UiuVIysmDgK24wMkNnzUVtRbU1p5EsNGUxOzZEkYH1DKfyz+I6162nOpOOJxK9xSezOJ4VATnukz8hXKNnb9ohTlzqHCQom4VV9cAfnXXwo090hmT7jWTi0WdKt3j89KeI7eucfjUS5vraisye52tbatUlpprdnKOaQwM4xAdGuGLu2kknU76l04QKN9R6Y3qvn1Sctqawb/h1n0me+EdnZL2eNIny4XVJI41LGrDZtOw1Z2A2z9K8/GvVum/E4R6W6o21jGHgeu/Pjvv7zTeEdkLm1iEcF/jG+9uhVjzJYBtRJ89WfnUkoyV4FxE3cc0VzEgkhkMUqfHGSAGVl1D4WUggHfmKGCAnRIF4lZE5tVtO+jDHPchw4aPJ+xqAKjpuOWMDJoXZHX7ja958fcR6vnoH50BLUAUAUAUAUAUAUAUAlALQBQBQCEUA3vbGOZdE0aSL911DD8GFAQi9guHDH9Th2OQNOwPnjlQEzZ8Niiz3MUceeehFTOOWdI3oB1igDFYcU+QGKyAxQMYcf4eJ7aaEgHvI2UBvhyVOM+mcGgMRtOzCqio6cVimAAdFiWVNQGDpkKFdJO48VSVd1tOFLY08OPkOh2YUbyRcY0j/AIcBz9IgWro7+4f5/v5Gvg0/Iq3HeDWccsSe9SqJJNMnvVu6yxIRu4Z8Z5YHg2zudqhTcpPLZKjVUIaVFe/uOeH2EkjOyNa7NoCG4SMoibIoyMMMb5HPOai3Ft4vcsendV/Bp+jnI7m7PX6Iy+73DQkbpFOGhbO/wawDn0FY8Ktxn+Tr+O6dKp4koSz5LGl+/fJZ+w3GrOytwtw5t7iQ65RNG8RJ6KNS+JVGwxtUqEdMcFVXreNVlLzLIe3HDv8A3kH/AFg1k4le7JdsrJY5JZbhe+uZTK0a5Z020qmFG5CKoPmc0BHSXD3U5M1vPDa3N1Gkssi6C0aeGGEKfFpdzlmIGA+n1oYNvWhkWgCgCgCgCgCgCgCgCgCgCgCgCgCgCgCgCgCgCgCgCgPJoDMe1fH+ITvNZwWzwurgB4y7yPHqB7xH0pEmR0Z85z5UAzjtuJTlvdFu440wG96uDG7sfiVQ0bqQPvbqc7UA97Mez89+kl1bQRxRRyKIywnaVpWDM7t3aqADnChdsnG1Bn2liPs/sQcxRvBnn3EssOfn3bDNZ37DLW5zk7ITp/s/EZ13+GZY548fIhXP1esP2mct7jL+gOIJuU4dcY6mN4XP4BgKGDukvE1GBw+D6XuB+HcUB5PZy8umi98eCKBHWQww6nZ2Rgyq0jgAKGAPhXf0oC8CgF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055" name="AutoShape 6" descr="data:image/jpeg;base64,/9j/4AAQSkZJRgABAQAAAQABAAD/2wCEAAkGBxQTEhQUEhQWFRQXFx4aFxgYGBgYGBccGRgfHRwaHBwYHCogHRwlHh8gITEhJiksLi4uHB8zODQsNygtLisBCgoKDg0OGxAQGywkICQsLCw0LCwsLCwsLzQsLCw0LCwsLCwsLCwsLCwsLCwsLCwsLDQsLCwsLCwsLCwsLCwsLP/AABEIAMAA9AMBEQACEQEDEQH/xAAcAAABBQEBAQAAAAAAAAAAAAAAAQQFBgcDAgj/xABGEAACAQMCAwUFBAYHBwUBAAABAgMABBESIQUxQQYTIlFhBxQycYFCUpGhIzNigrHBFSRyotHh8DRDY3OSsvFTVJPC4jX/xAAbAQEAAgMBAQAAAAAAAAAAAAAABAUBAgMGB//EADURAAIBAwMCAggGAgIDAAAAAAABAgMEERIhMQVBE1EiMmFxgZHB8BRCobHR4SPxFVIGM4L/2gAMAwEAAhEDEQA/ANxoAoAoAoAoAoAoAoBKA8ueVN+wwys9se10VlCz5WSUnTHEGGpmOeeMkKMEk46UlLSss2pUp12oQ5Zi13xqa9lMl3fPDEreIRMwOeeiCJDlmx9ts4z9K4wnJrU+CdXo06b8NbyLHP7TbhUWK0i7tFGBJcuZ5m9WAOM/Nj/Kuc7ynH1dzvR6JXqevtnzICf2gX/fx6ruXGoF1jji2XOSApXmeQBPzranXcll7I1urCMGqdJ6pffuLPxD2tXT5FvbxQr0MjNK/odKhVB9Mn51pK8guEdKXRLiS9LESFufaFxE7tcqg/ZiQD8ya0V3l7IlS6LSpr/JU+X+iX7Me0PibspFs17ETgtHE0ZHniTdCfQ45c6lQnOXKwU9zQpU/VqZ93+jY7WQsqsVKkgHS3MZ6HG2R6V0+JEO9AFAFAFAGaAKAKAKAKAKAKAKAKAKAKAKAKAKAKAKAKA4XNysaM8hCooJZicAAcyaAwntl26nviUhZoLTcBVJWSYebkbqpGPAOh38qh1rpR2jyXnT+k+N6dXZeXcpYswmoxqqsRpX08yajeM36xaqzjScpUNm+PYdrOzWMYUb9T1NcqlZzfsJNrZ0qEUofPud65qWOCVhLaIijHKjeRGKj6u3uBgT1x+H+v8AzRNeRrKOeGcZLKNjllBPrvXSNeceCPOxoVHmayJFZopDINDDkyEqw+RXBrZXFRdzSfTLWSxoS9xZOEdteIW3wXBnQfYuPH/fHjB9cmpNO7XdFVX6HtmnL5/0jX+xPbWG/VgoMU6AGSFjkrn7SnbUvrgeoFTYyUllFBUpypvEuS0A1saC0BH8b4xFaxGaYkICB4VLEljgABdySTjFAVPiXbuYGAxWEgSWZIg87LET3jAeCManOBknVpxjkemMm2ll7FZNRaAKAKAKAKAKAKAKAKAKAKAKAKAKA4z3KoMuyqMgZYgDLHAG/UnYD1oDKfbNx4syWMZ8OBJceu/6OP5HdiPRfWo9xV0Rx3LPplp+Iqb8Izeqg9iJp61nOxrpFrU2ChkKAKAKASsmOBRQxqXAtveSQOk9u2mWI5XybzQgc1YZBFSaFVwlhld1K0VellLdH0rwTiSXFvFPH8EiBx1xqHLPpyq2PG5b5HpoCl+025XRZws4jEt3HluqiLMuQCN90Vf3hQLk83sfe8R4fFkssSy3D555VRFGTnzLv9R6VpE61Nti7CtzkLQBQBQBQBQBQBQBQBQBQBQBQBQHl6LkxnBgftV4ub28eEsfd7clFUcmkx43PmR8I8vF5molxX0PCLvpnTvGg6kuCriaWQtJO2qZzl28yBpH5AVEuqinPKLnpdu6FHTI9VGbLLOd2FYAAUMSlo3ZxiuASwO2k43I8s/zrs6T2wcFXUpSi/yvH6J/U5vfrkhfG3ku/wDkK2hbt7y2OU7+lGemPpPyX94O0OrHjxnPIch6VpUxn0Te3lUcM1ORZpQoLHkPrWsI6ng6V6ypxy/0JLh3AruddcFs0qfeSSBhuNs/pMg+hAqZ+Cmu6/UqZddoZw1L9P5GF5w6eyYyXltcGMc1cMi7npLFlNXkD+Fd4UMbSivgVtW/lJ6qVSW3Z4+iNRuvZJGy6re6mjYjIEqpIoz0KgKwP71dPw8M8HGPU7nduWfkXDsFweW0sYbeYqzx5GVJK41HGM+ldiuzncsRoCk9pDK/FLQQhMw28ruXLAATOiDAUElhoJ07Z8xWGb01lnrsiGl4hxCZsaY+6tozn7imSTHlkuv1FEhN5ZdBWTQWgCgCgCgCgCgCgCgCgCgCgCgPEi5HMj5UBXOJcdghbC3tuJBt3c0yAMfukg6kPrg48jWRnsYJeOTcXIIwxnkfGVbaRy6nKbHY8xtVXdwecnrOizzRdNc5Oeah9y4byLR8jgKwMoD61vGOXgw56YuT7Ghdj+E2kHDBdX0UbGQmUa1DNhsCNFBGSxAGF6k+tXEYYR4ivV8WpKpLvv8AoQXtORYpbJjHHAz2zB4Y8fo2DBiCFA28RGcb6W8q53NN1I+iTOl3EKNV63hNFStnU47sl9RwqLlyT5KoGc+gqG6dSWE4l1C7o0oalUyvJf6H3F+EXECq1xDNAp5OQMdMAkZAz5NjrW/4edPfGTlLqVC4WIzcX7ftk77I7hLfiI7531TKY0YFQhJ8WmRdOc7bHPpjepNCcJeikU/U7WtReuTyn3N9AqVuVXvPVYHuFBpkATTIM7ju4mv+IXMjSYgCxjHed3iCMuxJXwsdTkaSdip861kdabwS3s/kEHDopbl1jeYtO5chBqmYueZ9fwxWxze4nE/abwyHOq7Rj5Rguf7oNDBaradXVXU5VgCD5gjI/KhjODtQyFAFAFAFAFAFAFAFAFAIaGGN7/R3bGXHdgEvq+HSBk5HUYojLMG4726uLrK25a0tRtHHFhHZejMyjK5H2VxjzNQq9zpeEXtj0lVY6qjwvv2FPi4WitqUsD13zn55qPK5c9mizp9KoUZZpza+X8D1RUUs0LQPHcSspZNpT29LZEt2T7NtxGXTuLVCDNIMgNv+qU9Scbkch9KsLejp9J8nm+qXniLwaT28/M2vi95Hb28k0iju4U16QBtoGwXyPQfSpXOxTywo4OPZbghgVpZsNdzYaeT16Rr5RpyA9M8zXQjvkhe0drBaX9rerHiRyYpdKHxLIQqvsMd4JCq+ZDnypganjBcCqyx4ZdSSLurrzDDkyn+BoYMFg7NXKXLCCCSSK2uwNalM6Y5FfbUwJcLj0zUZUdM9RaVL/wAS2VGS3X35/Q3zgnGYrpC8JJwdLqylXRhuVdWGVbBBwfOpOO5VsY9t+0i2Fq05GtshY0zjW7HYZ/En0BolkzGLlsjHrj233rZVYreJuhPeNv8Aj9c1lrAcNLwx7D2p4hcj/wDq2sJ6d3GpH1OTj12rKWTR87HFOyMXdHv+LGXW7NIi3SwwksSzMQVYks37PWiWBql5Hay4D2cUAvKuoHfXM2+PQYBHritkkatyZ77U2HAri37qC4treRd0dM8yNw2NypphGU37Sf7H+1SxSCKC4cxPEoj1eKSNwgA1q4HI+RAI5etc2mnudEm1k1AGhj2nqgCgCgCgCgCgCgCgCgENAV/t3Yyz2FzFBjvHjIGTpHrv02o8mE09z5wn7wviN4yg5soYqcbEKWA1D1AwelV8oU4PO+T1VvWvLmCdNKKWw6UYG5yfPlUGTy+C5gpwXpvP38D1WptgKzkzv2OcsIb4skeWTit4VHEj1rdVdptlo7CdrXtp0hml0WQUjxgaI+q6WA1A589qsaNRzW/J5zqFqqMk4J4+GDTO1koexeRP0iALKdPiDpG4ZgMc8qDUjhlbJ5zgsiOGAZSCCMgjkQdwR6VuRyvdunbuI0jQSTNPEYo86dRjkEhOcHSAFJJxt+VAI3aaV0xDZXHfnbTKojjRumuTOCufuajWMm2ljzgHCzbwhGbVISzysBjXI7FnIHQEnYdAAK0byd4R0rAwnTueJ20ibC5jkilH32jAeI/MeMZ8jWYvscprCM79rfHPeL7uAf0VqCOexlcAsceajAHzaplCGXksulW+qWtlGu0TGpwMAVIqQWC3uqdHQ51FsjlbWSgbqueu35D5ViFKONzlb2cIwWqO/ccCFfur+A/wrdU4rsSFb01wj2FA5DFbYR2SS4FFNKC9hZvZz2eF7egOuYIAJZB0Yk/o0PoSCSOoWolxPfCKTqtdf+uKPoNRUZlJxseqwAoAoAoAoAoAoAoAoBDTGQZx7Z+NNFbRWyNhrpyrEc+7QAuB88qPkTWlWWiOSTZ0o1qyh2Mg1hQBy6AD+GKp2pT3PaSdOk1DOPI9CtHudo4FrU2CgCgGl8hBWRUDOpyPXH2SOoPz61Mtp4eCp6la6oOpFPPmsfeDeewtlbR2qNZjTDN+l06y4VmA1KC3LBHIYqxbPMRSaWDyOAzwArZXXdRDJEMkInVOumI94hVf2SSOWMAYopGsqZWJLOaSCOa7F171PIsepAMwx5DMFjAAjRsDUOZ+8QBRswoYLwLqC1WKGWcL4SEM0g1OEwGJZz4juM79a13OqaRzu+1FnGNT3UAH/MQn8ASaJDWikX/b2AXAu2yEt4ZBbREHvZ3lAzIyYzHEAoALYzqJrolg4Tlq2MziJYEsSzsSzMerMcsfqTmrOnHTFHq7WnopKBzkOpgvQYY/yH47/StXvLBpVxXmqXZbs712Jnv5EoAJpjcN7HmZwi5NazljdmlSfhQ1M+gfZx2c9ys1VxiaQ95N/aYDw/ujA+h86rHJtnjqlRzet9y1rWDmttj1QyFAFAFAFAFAFAFAFAI1AZ17ZeASzwQTW8bSSwyY0Lkllm0qcfJghz0ANc501KOk72tw6FVTRi0VviaRtYkCnQrjZW082X9nPI9Rg7VCrtQioI9F02EqspXE/d+w7Y4qEo5LrOEpPuIDWAnkWhutmmd7CxluJUhgAMrnw5+EAc2b0H+Fd6FHW9ytv7qNvDEOWWN+z/DIpFiuL24aVn7vWiaIBJyKhtBUEHmCxxtmrFW8MHnpdSr1JZlP4GkdkOBR2UTwRTPKBIWbWyFkLAErhFGM899963eVsRu+WyezWpuc551RSzsFUc2YhQPmTtWUuxjYq3FuO21zGyxwC9QbFm0pbKeW88g0jfbw6m35VtGJynNEBa9jobWIy3TwwwvJnu4xpeMFSTGszqZpDncKoQg9cbVu2lu9jilq47lZ7QcfWd/dbW3S3tAwlk2HezsGOkyfvZbBJPmeldbTFWe3CLaj0+pCslV5Sy0QVxwtACwJjAGSVOB+DDHn+NWDoxjmRYzoUqfpxk4Y5xj+GR0JCJmQ7nck461yhiEFk3oy8OnrrPd7s7RSqwypzXSMoy3RIp1YVFmB7rbCN9yd7C8Jiur5IZwGjCNIUOcOVwADjoMk4/hUO7lskio6pOWY0+z3PfBezjG4vZoVxBYSu8StusjwtqEe/wBkaTk+q4qPKrJwwVbrSlSVPsmfQdjdLLGki/DIodfkwBH5GtSIOKAKAKAKAKAKAKAKAKAKAQ0BH8fmZLW4dDhlhkZT5EISPzrHcx2PmazUCNAOWkfwqmrPM2e9tEo0IJBM/jRc4zk/gOX51mEfQcjWtU/zU6fGd/3OtcWsElNYTFNEzMk0ixezzisVtfBp2CJJH3YdjhUbUCM+Wrlmp9m8Jo8/1unocai4NCtIbPh0AnldO80EtIWDvIWOphFk5wzE7DGdqm4SKN5isMySPjE4uXvUbup5GLHG6lTyRxtqUKAOnLPOobuPTx2L6PSl+H1cS++TT7btbJeWErWy9xerD3gjYZ2PJ0z8Stg4I67HepmMclBqUksGdi9trxIpLs3WsDUxl1XEMn9kRlTHuBnSo2LDfOax4kDorOvKCnpymEHaGU3LlRsiqIVBlWKIYPjVZT3gY8sKU5DcjatK1xGCySLPpdW5qOHDxncW+u3djLM5dgD4m+yOZCgbKvoAKp51ZV2lI9tbWVvYwc/mxlw6IhSzDDOdbfMjl9BXsrOiqVJRRSUJSqLxJetLdr4Y+hw4u/wp5nJ/sj/PFb1n+UxVm5NQXfn3f7wTvs1gVuJx6xnTG7pkZAYYGfmAfzqFdkHqmdUUxPaeYhxKUx6RpiTvcbDXgnJx104z8xWls8bs5dMkoSk28JLkbcM7GX9wgkSDSjDKmRwhIPXG5H1rq7pZwkdpdTTfoxZZuwXY28hvVmnRY0jVh8QYuWwMADptnNR61VT3RDurjx2njGCz8dttAHD7XKyXjyM5J1d1E7ap5N/7WlV828ga4xyyDJ6YpF7tIVjRI0GFRQqjyCjA/IVs2lycTuDTIFrICgCgCgCgCgCgCgCgENAc5UDKVYZBGCPMHYimMGM7Hzn2p7MS8Nk7uTLW5OIZ8eEjOyuR8Lgbb8+nkINe3edSPR9N6nCMVTn5/a5OHBezjXxuDBvPDEskSZAEgLMrrnlkjGNxuBWbaD0NM16ndxhc060d0l/JFWsh1SIwZWRiCrAqwzvgg9eYqPXo6Sw6fcxr5ivMc1FLV43YMBjfl1zWY5XBzqeHp9PucEtI1OoIoPngflXV1p4w2cKdnbwerG45hs3mdIIv1kzBF9NXMn0UZJ9BW1tT1TRx6lW8KjJt7s+guI9mo3hiSM91LAoWCYAF49K435alIHiU7H05i3weLi0veYhf8NmtbmWG4iWLUxkj0HMbKT4tBx8IJ5HcAgdM1VX9HiSPZf8Ajl7OcXRk+N0NLhcOrgdNLegPI/LP8aiQxKDi2XVbNOtTqLv6L927/caccm2RAurJywzjKrvj6nA/GpfTaHiVNXkV/WqrwqMd9XPu3+uD3/S8f28rv9obfiK9ZGtFlYr6nHOr0faMp7sEtKSCvQ4+yOX47n61wlUW8mZp1FTg60t0/wBv95ZqHsz7HTwyi7uNKZjIjjGS414JLHkNgNqgV6viMp7iu60k8YwVb2icGlhvLmV4z3EzBlk5ruoBDH7JyNs4z0ziu1vOOnTLuSbGrDS4S7/1/BGx9or4BII7q4ORpjjQK7kAcgdBc4HrW1SjCKymZuLO2obSlLftt/BrHs0sbyK1b313ZmfMayNrkRcAYZupJycdPOoc93sVuye3HtIntvxuSG/QWrKshtSsjEayqtKGQKM4DeFtznY8jio9xcKjAiXVZQ5KPxCVoTJL71cJJIvjKzMrSsuSpJG5IJ2A2AOMYqHbXteo+F/BX07mpN8G3dg+KC4sbeTvVmfu1EjKc+MAagfJvMVbpPuWKLCDQCE0B6oAoAoAoAoAoAoAoBCKA8yQqwKsAykYIIyCPIg86BbETw3svZ28rTQW8cUjDBZRgkE5I8qAg+3XYVL/AEyI/c3KDCyadQZT9hxkZHkeY/EVrOKmtztbXNS3lqhsZvP7OuJq2nuYn3+JZQFPrhhkVDdks7Muoddajhw+/mTXA/ZJJIc38qqmDiKEkkk8i0m2w54A38xyPanbqBBvOp1K7xjYq1n2Hvjd+7OpjYIf0rRO1vJp5HWvw5BPqPLesO2Tbyd31WeYyi8tc5+P8mrdhewcdie9d++uWGC+nSqA/ZjXJwPM8z6cq7wpqCwisubmdeprqvcuumtjjkpXtV4IZ7QyRrma3zInmVx+kX6r+YHlXOrT1xwzva15W1VVo9jHGvY8ZLrgjIyRVE6FRPZH0T/kLVwzKSw+xBT8TBd3ALAbAgbaR1zy51f2Djbxw+Ty9x1ei7iU08+Xu+8lq4B2JvbxQwQW0TAESSblgfuou/LzxUiVdNYjsR6/Up1E4xWDQuD9krDhcQmmZWZMAzzaRg+SjkvyGTtzPOo+qTKxrhS3LqV+lc8YOiaI7i/FLaIKlzLEgmyqrIVAfzG+xG4G/mK2xnc1k13KdxDgf9EPNe2MCzRMg76AkqyKpJ1RPhsLvumDyBFbZ1bM5Z0LUU6Lt7e3VzqxFiMao49TaFLAgMwG8jAcskAE5xyxxuakaEMs1uKv4eXpHRVcvJJK5kmkOXcjGcbAADko3wP8aorm5dd54S7FJXruq89vIGBP7O2OW+fn/lXJSiuNzTVGL23+/gQxaFS2h5ncEsxieTOcbklDhTgf3fSrSj+Ja22RMh4zfBZ+w/b+7imNv/tSsGKLLcIHiMZ8ReXDeA789XLY1aQjPC1ck2Ocbkxw3ifE7riUMsUiywxtpmEWRZiNwAwVycyyqQfMfBjGTWxsa9QBQBQBQBQBQHiSQKCTyFAQN1fXQdXVYzGcqIGYLPJgZ1qxOnIx+r8iSWGMUA9suLiR9BjmRsZOuMhR6axlc/I0ewW/BJg0AE0yDzmsOSQWRs/EYhKsJkUSspZUz4iq4y2PLcVlLAHVDG4aaDGVgAtDPCwK1AYH7Uu0k9xdzWmopbwuEKKcd6SoYs5G5G+y8tuvSNcVZQ2RFuKsobIo8UKDYKPoByx/r/Kocqk3vkhOpKT3Z5u18DDrpP8ACs0vWXvM0sZXvNQvfaM/cxx2EQyI1HezZVRhRsqc2+ZwPnUqrcU6ezPYW3Srq4WqKwnvlmd8YNzMTLdEzsAckuDpGN9KnAUbdPSulG8t3s0SJdMqW0WqlPV7fvBpltczcO4E0zSyNPIFZTIxcxmXAQDUTsFwfnXT1mymSX5dkM5YG43wtJQVa7tmdduUmw1Ieg1rpPoQKZUQp75W7Q39nHtBWG3MN2JCkWFhkCO5OBvEwA2ZdseY26b5qSj4i3MzSz6HHb+yKi4CUtFkji0Sxs8ix/aMbknumPU6MDPmB6152pfRncuEn6Lwvj5k2pYeJbb88/DyOcnEAFVkzIXBZFUZZ8Lk4A6ADJ8qxC0nNuLWMdzyELeU3pIHiHFNTBDict4QiMe6ySRpyo1TkggjTpwehq6o2tKj6qyWFOlCn6qLVwD2Z394qC5f3W3wBpZfEQNwO5UgcyTlycFjt0qT7yRlmmcC9mfDrZRi3WVwc65gHYn8NI+QAFNuAXNBgADlWQLQCahQBmhjItDIUAUB5IrAKL24ubSIolxbNeTzElUUL3iIh+JSxHdqpxgg7k1pWrQpxzJ4SN4U5SforJG8K7XW8ZUvLxGJRgd3PH3y7ecoVz9S9aUrilU9SSZtUt6kPWiT59oljjIaVx+xBM38Fro5pPEnj3mnhtcIbTe0eE7Q211Kf+X3QHzMxU/gDXCpe0YcyR1jaVJLKiVzj3a3iDplQlsCdKxwnv55GPJVdlCqee4U4GfKo0OpxrVfDorPt7IkS6e4U/EqvHsJb2VcMitxIsjs/EZFWS5aQMJMH4Vy2+kHbOdyPlVm1h4IHO5oi0AtAFAIRQGce1PsL7ypurYf1hE8a9JkXp/bHQ9eR5gjnUhqRzq01OO5iKTAjUD4cZH4etVzg08dyqlBqWAkukAwWA/w8j/rrW0aUm+DoqcpPgkOz9+HTRqyybfMDkf5VHvKDhLVjk+odAvo16KhLClHbHs8/mSVxEGUqeRBFRoT0SyXVamqsHTfcXi3FppVhS5l7xYsCKNIwuWC6QcAkswG315VY/iKlZOMFjzPLw6dbdPkqly8+SX3zz7Cb7IzXdi8kot1kjm05gEgV0ZM4fcFcnOCPl5VypdTt4Lw5S47lde29WrVdSEcJ9v5/o7Q8SEAbvdppZJJe4iOsrrctpzttuPEcAknlVfeUvxlV1YL0Vtqfq7fqd7ZOhFQe8n277/Ij+Jdo5YSJGSKNAc6C+qV1yM45BW643z51ij0+lOOE5NvvtjP74O1epWpx1TcUvJ5z/H6kfxLsyZLmGGApHDeuMs68mADBTnfBxqCDTklhVt066c06VT1o8lNf0FFqpD1WbT2R7D2tgo7pQ8uMNM4BkPy6KP2RVlgr8ER7WuGpMtirhTm5IGoZAzbyncdRlQcdcY2rJ0ppOWGRvYS7WyuvdgndW90MxqCSI7iMYkjyeYdQCDyOk45mh1u6Kg/Q4NRFCMDUZhvBl3tR7WyK3udq5R8ZmlU4ZARtGpHJiNyeYGMc9uFxW8Nbclp07psryWPL9x/7G7N14fkMQjzO0Y3wE2XbJ5EqW/ereGcbkW6nCdVuHBoddCMIaAM1htGFkhe0/aKOzjDMC8jHTFEvxytjkPIebcgKxKcYxcm8Jcm0YOclFcsyue3uGcTShZpZCTPiVogMD9Gisqlu6U58IwT57mvO/8AKUqk3Ka2XCxz/ZeqxqQiowfpPuSUJEaKryAlVALsQCxAwScnmedU1WLqTbhHbyLKL0QxJncMDuDkdD51HlHS8HRPK2PFxOqIzuQqqMknkAOZNbU6Uqk9EVuazmoLU3sdOBW8gZZSgF5Kh92jk+G1hPxTyj7zbeH0CjHiNe4sbONvDC58zy15dOvI8WIaBxdWsk3umvvLy6YiRrrSCMiM/DF+2v7q4GTMx3IreNjUbWZXUMpyrAMD5gjIP4VjO+Bldjrmmw3DVTYyBasJjcyLt97UmDvb8P0EAFXuD4hnqsYGzEfezjPyrSdVQ2fJxqVow5MlgttA0nkOvLPz6ZqBKpreUQKlTVLKJHgThdUewx4l9VI/xrldR1YmfQf/ABe9hUoOlP1k/wCB60miTxcn+Fj0I5r/ADqOoOdPbldi78XwbjFT83D+n6ZGvEOMBQRGNbDmR8K/4n0rtRtcvMiv6n/5BRt8wp7yLzwHhEUSiRD3rsoPen4iCNsfdHpVLe3FWUvDeyXZEenD0vEe7fLIa54tLNI8Q1IUYgwxbykDkXfYIp8weo3qdTtYUYKaw9s6n6q92Pr7SMqiqtqT74wuX8x1ZcAkxgsII+qRbux83kI5/IHnzrhUvqalstUvN8fBHaCm/U9BeS5+Ocok4rO2tVL4SPqXfdifVm3JqI61xXejd+xfwY8OlSzJr4kZxW/a4hkEZhhTTlZLmURMzDdTFH+sznGGOBnGM1ddP6TOnLxJSw/JfUrLzqEKidOC+L+hsXZLiPvFnby953paNSX06NRxudOTg56Zq+yUx07ScJF1bvCx0lgCjgZMbqco4B5kNg4rKM6tO5jcsL3ck0EjtDcIil1RRgTxOV7xfDqyR3ZUjTswrGfMsoONVKEv0ft+hsfZLiDXFlbTPgtJErNjYZK70ZWR4I72hdoZbGzaeJFYhlBLZKoCcFiBucennQ3gk5JN4MJtElnbulybmaTQdWQe8fdnYEAjbLYxsBtVY6LnXxI9VRvKVtYuVKW/q59vOfkfSXC7JIIo4YxhI1CKPRRirI8mO6yBDQwRfaHjkdpF3kmTk6URca5HPJFB5k/kMk4ArRyjCOpmVGUpYRlLXkks7TzhXleQQ7N+pGjvDHGundVGCznTkt8gKK/1V7d1Y+qt17ff7f0Lq1xQqxpv1mQvEop2mYc2eFTNjLBEMhwijILbZz1OG23250J0VTWdsS2fm8es/vY7VYT1uMfLf58Hi/V3xmISvGx0BkTVk/q4zp2ARdTsAeWjzrpTlBZcXpT5azjHeSXv239pzqRls5RzLsvp9efiTFvcTsyxkpExTXgRnGM40AayGxzOCNmXzqulToxi6m8lnHPxzwTVUqZUHzyPbZO/kV9AljVysEZO1zOvMt/wYubH73ngVc9JsfBhrlyyq6jd6v8AHHgs1rw1Z+9iMmuLUffp/h95kXYwqc+GJN9QzgZC5zrq7zkqHghe0fFUvFxlU4ei5A+ETAD4j92FQPCvXnyxmivupSUvBo+s/v5lvaWa0upU4LV7P2ujC/vBfusj3fvc+8aOveeY5ac+Lnq3q0oKpoSq+t7CBX0Kfoicd7YaJGt7OP3m5UZkGrTDAD1mkwQvInSNzjpzrsmsZOOEt2ZzxjtW8hIkvJrllO8dkRbW646GY5kb5r+Fc6lWEPWJdtZ1rj/1rYirXttcxzBbdXZHVhJFPdNdxFSMZJZA6H5MQfIV3tacriWIHK4pSobTK4vBZIl8DB/Ncacb5wpyfzqdc9CbWYvcqpOFRjVZAG0t4WH2WGD/AJj5V5+tbVKTxU2OUqTXuPTxA48xuCNjuOhrgpOIpVZ0ZKUHhiPAGxq1MBuAxyPLOK2hU07Il1up3VdJVJ5+R7BxgbAeQ+daPLRXt5JTh81zJB3FuWDQuGAUhSY2B04J56WzkY5MtaTjQp1HWqYxJYfvz9/I9Na1q1xaqFP1ov8ATBfHukhjUzsqkgAnYamAAOBzb/OvPqnKvJxpptLf3I9FKag9Ta9+5D33aNidEQWP9qTJbHpEvi/6tP8AOrK06U5SSeZvjSsfq3ghV75Rzh49svpggDZJJNF3iSXMkkiRh7hwkamRwoKxx5OnJyRkV6JdKuqNNr0aa8o5z723sVLvbecspOT9uMfD3Gp8O9nTqpD3QjG21tAkeMftSay3zIFRv+PoyX+VOT83/Rl39Rf+vZeS/st3ZjgSWUAgjeR1BJBkILeI5IGkAAZ6AVPIZVe0HakW/HLSB5CIpbcoVz4RI7+AkcsnAGfWgxnYc9ouwPvF6LyG5a2kMfdyBYw+sdDuQAceh6Vk2jJxlsWjs/wwWttDbqxZYkCAnGTpHM461qzXOTMvaT2iDyPv/VbI5bymufsp6hP+4+Y270449J8I0lvsevZD2eLM1/NvqyIs/aLH9JL8jsq+gPmKjQUpNylyT7qrH0aVLDUV8/aa0tb+8h5yLWPYgkRvHuMxWsLTTNhRsABlnY8lUfaYnkKbrkLLeMGavLLcTe83IxJpxHEDqW3U81BwNTHA1NgZwOWK8l1LqKrvRD1f3PR2NkqMcz5OiwKGLBQGIwWwNRA6E86qnVlpUW9iwUd8nStNjbCG11w2KTHeRo2G1DUoOCeZ3+QqTTuqlOWYSwcpU4S9ZZIoW0jyOJZfgQmSVFP6GFm+yo3M8pAVQPu5HLBvenW9OuvRTUE8793/AAiqva06Oza1P9v9ltsrJ9SwxDuZ3jUPpIPuFr9iJMbd6+D4upDNuEUV6FvJRPCT8hn2j4lE0fusOmOxhGJSNlfR/ux07tftHfUdvPNT1G/0YpUt5P7+ZZWVprXi1dooluy/ZsyFLi5XSowYYGGCpG4lkH3+WlNtHM74072Nh+HWqTzJ8s1u7x1to+qL2w48zu9pBKIVjTXeXQP+zodwif8AFYZOfsjBwcirKS7kGKizKeM8ZEkawwIYbJfDFANnnP35Ou/PBPmTvUeVSdWoqVLdl3bWkKFD8Td8dl5/e/cYCyBx3o1sfhjGyL1+v9o/SvRW3S6Vp6U95lJedUrXWF+XyF4KnjnbCjDBMJ8I0rn+JP4VNtYRbm+PS+iINR7IlScc6n5XOcnDD7HiWJXGGAYeoBFaOFOpzDJvFyiQb8NjaXREWQKMyFTkDyUA7A9f/NU9z06hVqegtvYdc7Zkdm4EceGU/vKrfwxWk+g0H6rf38Dk3T5aPH9Bv/6o/wDi/wD3Wn/AU/8At9/Ixml5HmyS4gnYwMrOqhTqGFKvk5wDuQRUKv0ONTNHncnWtyrb0o9xxwyB5NUk0jO5ZlYg4zpYjnzxzGBgYPKrCx6NSjFex/T3C4vZuW/ck4IVQYVQo8gMD8qvYQjTWEQJT1M7WK5ubMDrdQn8JA38qr+qy/w49p3oesfQua8z7Ca8o4XV4iLlmwNSp+85CqPqSPxrPcIxz2i200c/FgsuFntYpCjpr1ompWCHUNGk8jv8Z26iLXuFSnBf9nj6/Q6whqT9m5tIqTnc5LYrPbnj5t4ljhI96nJSEc9OPikIHRQfqSo61tTi28DOlZKr7PeBrJOHA/q9oSsZO5kuGGJHJI30jIJ6s7eVdasvyLhGkFndmpVxNxaAjuM8YitYjLM2lBt5sxPJVA3ZjyAG5rGUtxht4RknH766nlWd00vpcQpp7xbfYYU+JR3kh+KQnChcDPWjrXdvc5jKeIr9f6Rc0berSWqKy3+xx45fDIhcMAVy7BX0t+wpA39fIY86rLW2ePFhvjZL+SzdamnpqPBH27Pyie6HzV2H4yry+vT1qVXjh6qsIr3/ANMylS4hKWPZjB6nlmHxSXWPSJT+apXONOlLeMYfNr6mMxj+aef/AJHHDLaVJCwEkk8zaLeJ3Jx95zzCr1JHJR5nFdNEbtqjSwordtf38OSJVlCgnPLbfZ4+hZ+D26QxiRR3yLJiLJAN/dnbvT0ESYwnMABm5KDXp4x0JQXCPOyeqWo6cUvTEkltHIDI2XvbhfCQxAyi9VJXkc5RQOp2r768VBaI7zfH8vcmWdr4stUvUHfY/s53pjnkTRBHg28WMBiOUrDoBtpH7x3xjnYWXg5nN5k+50vLrxPRjsiz9qeLG1tnlVdcmyRJ9+WQ6Y1+rEVYpY2IGO5iXa+7WEpw8OG0HvryQsAJp38R1k7BRzx6qOlazUmsIkWzoxnrr7pcJd/mQ/B273M5H7KD7o6/Un+Aq86DZKjSdSXrP+jTrnUneV9X5VwjzxSck92pILAF2+6vRQRyJ35chk1NrzfqR5ly3+332K2C7vg6dnYdMZH7bfkcD06Z2rp06O0vf/HPtNa25KEVNypLg5boZNw5ejOo8g7AfTfb6VHlbRfDZ08QcW1usa6UUKvpXanTjSWmCwjnKUnydcVvqZhPHAbVnJtqaI1Jwstw5+FVQH5qGJH5j8agKf8AkqS8tvr9TqlmKyd+FRFYUDfFp3+Z3P8AGu1tT00YqXJpUeWO6kJI5pHG5tUkGHUMM8jXOtSjUjiRtGbi9i1ezXjMlvdR2pctbzArGrEt3TqCwCE8lZQduQwMVQdStI0cSXBMoVG+S68dlkH9IgIcRxRXEbEHSzIGJUNyyO5XP9oVVncje3ESy3FnICDFcW88JbnqEiI8X/2NVvVGoUlV/wCrz+5It95OK7on+z3G4xwy3upW0xi2VnY9NKDUfxqyaw8Eczm8up7qbvQpW5u8RW8bf7iIbhm+QJdvXSvzlR/xwz3OT9J47Gr8A4XHbQRwQ/BENPqSOZPqTufnUV7nVknQBQGU9rbW9F2088D3MC593MBDdwpG5MWNRdurAnYYA3qBfW9W5p6aTx7+5Ns69Og/T3IpO0dp8PfordVY6GHoQ2CD6V5ifT7mDxoyXqvKMt9QP2ltF53EX/VWj6dct+ozaV5Q/wCyI267d2ikBGeRidgowD+8+BUyn0W4ljhe8j1OpUVst/cPra/mmG0trbg8tRlmf12RANvL86safQqSa1Nt/oQJ9WfEVgk+CWMbPIgu47iaVSJ5owYha20eC6gaiVaRjjJIOMn7G9vb28LdaYLYrq1eVfeQ84jxIlkaAd27R6bZcDFtbnbvyvLvJMAIDyCjb4hXK9u1bU3OW/kdLa3dw9PbzF7H9nVudLuoNmhzGD4veXzkuxPxIDvk/GxJOw3h2VpJS8etvN/p/ZKvLpP/AB0/VRpumrZFYUntdMGv7ZX/AFVrDLdOPNv1cf4DvPx9Kxg2S9piLXT6hN3oS5mIkJClm1BxKGUDfwkDzGBiocbipraxlHoa9hRjQpt1FCWN158+w9cJuwsMK8jhteeY0fFz65wK9ja14ulCC+Pu3+p5GpBubZysNTIWGBLJ499wRq8JHqmcf+RWlBSnF1Hy1kT2ZL2Nt3alRkjUTk7k5PM+pqfb03SeDlUlljipD5NArAA0RhDWbiUSnDSKp9Tj+NcpV6cPWeDpGGeBte8ciRCwYMegGcE9N6j1byjCOnKyZp0pZyRS38RWOMuMMdcrbgE5zp+p2+QqB49KUY05SWHyzs4vOxP2vEI5CRG2ogZ5Va07mlUm1BpnBxa5OnfjJHlj+9yH+vOumtZNcHsHpW7ew7nu2bTcWjDYi6h/vShT+RI+tVvVY5pHWg/SPojFeaJxS/aRhBYsSFVLsZJIAAMEqjc7cyBUDqlOVS0nGKy2vqjtbvFVEJa8HN/wmOKB0HcXL6Ad4plgmcKr6fskYYc+Q5iptKcopN+RxlHdnThiCwaSe5aOfiMgEUNtC2ornxBBnxZY4Z5DgBQOg361KjmzVLBbrSU2/ulszB5pAxdvvaF1SOBjkXZRjpqFaGxPUAUAmmhhLA0v+GQzDE0Ucg/bRWx8siscGcdym8b9knDZx4Ie4ccmiOB9VbKkVl+wIp03YiThjNKjOqAeKaBpBGdjvNDq1BRnOzEczlahVnc01qp+ku6fPw/sl0/Am8T2+/iTPDeNBcCeWaEORpuY52lh9NQm1d3k9fEvqOVLbqFKu9OWpeT5M1rOpSWrsTPaO4kgQi4kjuFc/oYhHolnYZIjkOoqY12ZmCjOcEfel1aqhTc57JEOFLxJ6VyQ/AODveyOJWLx6s3Mu4Ern/cp5KBsfugBdyTintqM7qr+IqrZcItbmrG2p+FDvuzUY0AAAAAAwANgAOQAq57lTytz2azgyZh2su9E3GnI+CygUfJln/mRWORjYl+yXZyKygVEUCQqO9f7TsBvlueM8hWVsbSnKUtTe5n3tF7PH315LSLV/V9Vyqbse8ZlDqg5nw5IHOu1Gs6bycpRTWEVvgVxrjXH2fCw6oy7cj0I/wBb7ehspRqRwuERK23JKVPeW8s4YCsgKGRazwzHBwuCQCdYVQMk45fUnH5VGqLDb4x9/exunlkvwPsMJrK6vrlnA7kta6juugahNg4A1EABccjvz281dXMqtRPO37k+EEo7kBY22FVwWTUAzIMacsBnY8q9JSpPQ5cZ3aIkpYeB6zdOtSW3lr4HLLOGsHGQDnScfM+H+FcU4ZWe5nHkIbnOwHVd/PUT/IZ+tY8XCzj+DKi2MhxNcxamA/TIwJOBhZEbJ+jD86r7i4jK3ep7+3+jtThh7H0tYX8cyh4ZEkQ/aQhht0yOtef4JZUfayM21uBo1G7iC61DLnJ5qdmGM7ZrHJvTjmQ29mD6ZL+3LpIUljkzGoRAJY8aQgJC4MZ2z1z1rOcozXioPCLylnGHMgRO8IwX0jWQOhbGSPShz4I7hPBu7laaSVp5nGnWwVdCA5CKqgADO5PMn0AAAmaAKAKAKASsDB5IrPJjgoHa3st3Ie4tkzFgme3C5DDrJGByYDOUAw3oRvX3lkq61LaS4f8APJOtbl0vRe6fb7wVrs9wozukVvKz4jXMxIf3eA7oidMn7IPzOcYMOnRr3U07naK7eZKnVo20X4W7ffy/Y1zhnD0giWKJQqIMKB/M9SeeauyoHVEsGORayZMq9oVs3fcRjUZa6sEeMdSbdnDKPM4cGgLjw+9SeKOaM5SRQyn0Yfx6UBC9nP0lzfXH2TIkC8jkW6nUfTxuykfsUayMlA7acNZL+6ngjLxBY/eNO7IxUnXjquBvjlgGp1jc+DJJ8HKtDWsrkjbeTUoIYMCOY5H1r01KfiRyiC01yda2yaZT7hWcm3JznnVBliAOXzPkPWuVStCnvNmYxky09nOxoZDecU/Q2sY1rC+2oDfXNnkPJPx8q85e30q/orjkn0oKKI7t37RWu42t44e5tnIHeu3jdQR9jACqfIknA6Z25U7fidTZGXPOyKxHxJSc6lAyAN+WRqOf3cfLer7x4y5fJDdJoay8WTB8aqdGefIyHb6qo/OtPxkNO8sPH6/6N1TYjcQZ3buo2cDOlgMLkKAu52xkk49BWn4icsqlHVjhr/YcVDGrY9RWUpYK0ixcsKuGfCLpG56fStoUKjlp1Y/f+BqXKPYsUiGUjXlvJMdsAeuT/Csu3hRjqjH/AOpf0Nep4/Q88D7bPw6V3tplfvCveRd1pjfT1zq8JwSNQzVLcKl+RkiGrujQ5u2z3y91PHw6JX3EN202o45HJVQfmKi4wdNye4HxduHoI7mxhtbfVvNbPqiUnYNIpUMoO3jy3rgb1jITxsaGtALQBQBQBQBQBQBQCGgGnDeGRQBlhjSNWYuwRQoLNzJx1NY2GR4KzkBQBQEB2r4E1wsbxOI7mBtcDkZGSMMjAbmNhsQPQ8wKAy+Wa4t+9jsSttLICXsp8K0bnnJaucK6nPIbZ8twALDw3tLbWcCwvDdwCFcaZIHJwOba0BRiTvkGgIDgPbmPu5Pdka5vruVpO5VThM4VA55BVRVyeu/Kjx3BO2vsjiFtCqytBdLGBI6DVHI3m8ZOD5ZBB9a7UbipT9RmsqalyR7ezC/BwLm1YdCUkB/AEj86nrq9XGMI5fh4juz9lExx398AOqwwhW+jux/7a5S6pc9pYNlRii3cA7DWdoweOPXKP97KTI4+Rb4fpioU6tSfrM3SSIv2yWpbhrMGx3UiuVIysmDgK24wMkNnzUVtRbU1p5EsNGUxOzZEkYH1DKfyz+I6162nOpOOJxK9xSezOJ4VATnukz8hXKNnb9ohTlzqHCQom4VV9cAfnXXwo090hmT7jWTi0WdKt3j89KeI7eucfjUS5vraisye52tbatUlpprdnKOaQwM4xAdGuGLu2kknU76l04QKN9R6Y3qvn1Sctqawb/h1n0me+EdnZL2eNIny4XVJI41LGrDZtOw1Z2A2z9K8/GvVum/E4R6W6o21jGHgeu/Pjvv7zTeEdkLm1iEcF/jG+9uhVjzJYBtRJ89WfnUkoyV4FxE3cc0VzEgkhkMUqfHGSAGVl1D4WUggHfmKGCAnRIF4lZE5tVtO+jDHPchw4aPJ+xqAKjpuOWMDJoXZHX7ja958fcR6vnoH50BLUAUAUAUAUAUAUAUAlALQBQBQCEUA3vbGOZdE0aSL911DD8GFAQi9guHDH9Th2OQNOwPnjlQEzZ8Niiz3MUceeehFTOOWdI3oB1igDFYcU+QGKyAxQMYcf4eJ7aaEgHvI2UBvhyVOM+mcGgMRtOzCqio6cVimAAdFiWVNQGDpkKFdJO48VSVd1tOFLY08OPkOh2YUbyRcY0j/AIcBz9IgWro7+4f5/v5Gvg0/Iq3HeDWccsSe9SqJJNMnvVu6yxIRu4Z8Z5YHg2zudqhTcpPLZKjVUIaVFe/uOeH2EkjOyNa7NoCG4SMoibIoyMMMb5HPOai3Ft4vcsendV/Bp+jnI7m7PX6Iy+73DQkbpFOGhbO/wawDn0FY8Ktxn+Tr+O6dKp4koSz5LGl+/fJZ+w3GrOytwtw5t7iQ65RNG8RJ6KNS+JVGwxtUqEdMcFVXreNVlLzLIe3HDv8A3kH/AFg1k4le7JdsrJY5JZbhe+uZTK0a5Z020qmFG5CKoPmc0BHSXD3U5M1vPDa3N1Gkssi6C0aeGGEKfFpdzlmIGA+n1oYNvWhkWgCgCgCgCgCgCgCgCgCgCgCgCgCgCgCgCgCgCgCgCgPJoDMe1fH+ITvNZwWzwurgB4y7yPHqB7xH0pEmR0Z85z5UAzjtuJTlvdFu440wG96uDG7sfiVQ0bqQPvbqc7UA97Mez89+kl1bQRxRRyKIywnaVpWDM7t3aqADnChdsnG1Bn2liPs/sQcxRvBnn3EssOfn3bDNZ37DLW5zk7ITp/s/EZ13+GZY548fIhXP1esP2mct7jL+gOIJuU4dcY6mN4XP4BgKGDukvE1GBw+D6XuB+HcUB5PZy8umi98eCKBHWQww6nZ2Rgyq0jgAKGAPhXf0oC8CgF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2056" name="Picture 7" descr="C:\Users\Mario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276475"/>
            <a:ext cx="29527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L’ITALIA dell’ignoranza </a:t>
            </a:r>
          </a:p>
        </p:txBody>
      </p:sp>
      <p:sp>
        <p:nvSpPr>
          <p:cNvPr id="3" name="Ovale 2"/>
          <p:cNvSpPr/>
          <p:nvPr/>
        </p:nvSpPr>
        <p:spPr>
          <a:xfrm>
            <a:off x="7740650" y="333375"/>
            <a:ext cx="719138" cy="7191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3</a:t>
            </a:r>
          </a:p>
        </p:txBody>
      </p:sp>
      <p:sp>
        <p:nvSpPr>
          <p:cNvPr id="11268" name="CasellaDiTesto 3"/>
          <p:cNvSpPr txBox="1">
            <a:spLocks noChangeArrowheads="1"/>
          </p:cNvSpPr>
          <p:nvPr/>
        </p:nvSpPr>
        <p:spPr bwMode="auto">
          <a:xfrm>
            <a:off x="539750" y="2133600"/>
            <a:ext cx="8064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latin typeface="Calibri" pitchFamily="34" charset="0"/>
              </a:rPr>
              <a:t>Se gli adulti per primi non credono nella scuola … figuriamoci i ragazzi?</a:t>
            </a:r>
          </a:p>
          <a:p>
            <a:endParaRPr lang="it-IT">
              <a:latin typeface="Calibri" pitchFamily="34" charset="0"/>
            </a:endParaRPr>
          </a:p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Nell’a.s. 2008/09 </a:t>
            </a:r>
          </a:p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il </a:t>
            </a:r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47,7%</a:t>
            </a:r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 dei genitori non ha mai incontrato i docenti</a:t>
            </a:r>
          </a:p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(e il patto di corresponsabilità?) </a:t>
            </a:r>
          </a:p>
          <a:p>
            <a:endParaRPr lang="it-IT">
              <a:latin typeface="Calibri" pitchFamily="34" charset="0"/>
            </a:endParaRPr>
          </a:p>
          <a:p>
            <a:r>
              <a:rPr lang="it-IT">
                <a:latin typeface="Calibri" pitchFamily="34" charset="0"/>
              </a:rPr>
              <a:t>Quanti insegnanti hanno impresso un segno nella memoria dei loro alunni?</a:t>
            </a:r>
          </a:p>
          <a:p>
            <a:pPr algn="ctr"/>
            <a:r>
              <a:rPr lang="it-IT">
                <a:latin typeface="Calibri" pitchFamily="34" charset="0"/>
              </a:rPr>
              <a:t>Per il 19% = nessuno</a:t>
            </a:r>
          </a:p>
          <a:p>
            <a:pPr algn="ctr"/>
            <a:r>
              <a:rPr lang="it-IT">
                <a:latin typeface="Calibri" pitchFamily="34" charset="0"/>
              </a:rPr>
              <a:t>Per il 45% = uno</a:t>
            </a:r>
          </a:p>
          <a:p>
            <a:endParaRPr lang="it-IT">
              <a:latin typeface="Calibri" pitchFamily="34" charset="0"/>
            </a:endParaRPr>
          </a:p>
          <a:p>
            <a:pPr algn="ctr"/>
            <a:r>
              <a:rPr lang="it-IT" b="1" i="1">
                <a:solidFill>
                  <a:srgbClr val="FF0000"/>
                </a:solidFill>
                <a:latin typeface="Calibri" pitchFamily="34" charset="0"/>
              </a:rPr>
              <a:t>«La ricchezza dell’Europa è legata alla conoscenza e all’abilità della sua gente; questa è la chiave per la crescita, l’occupazione e la coesione sociale». </a:t>
            </a:r>
          </a:p>
          <a:p>
            <a:pPr algn="ctr"/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Dichiarazione di Berlino - 25 marzo 2007 </a:t>
            </a:r>
          </a:p>
        </p:txBody>
      </p:sp>
      <p:sp>
        <p:nvSpPr>
          <p:cNvPr id="11269" name="CasellaDiTesto 4"/>
          <p:cNvSpPr txBox="1">
            <a:spLocks noChangeArrowheads="1"/>
          </p:cNvSpPr>
          <p:nvPr/>
        </p:nvSpPr>
        <p:spPr bwMode="auto">
          <a:xfrm>
            <a:off x="2627313" y="1268413"/>
            <a:ext cx="40322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CAPORETTO COGNITIVA  </a:t>
            </a:r>
          </a:p>
          <a:p>
            <a:pPr algn="ctr"/>
            <a:r>
              <a:rPr lang="it-IT">
                <a:latin typeface="Calibri" pitchFamily="34" charset="0"/>
              </a:rPr>
              <a:t>(Luca Ricolfi)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00206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b="1" smtClean="0">
                <a:solidFill>
                  <a:schemeClr val="bg1"/>
                </a:solidFill>
              </a:rPr>
              <a:t>Le Indicazioni Nazionali </a:t>
            </a:r>
            <a:r>
              <a:rPr lang="it-IT" sz="4000" b="1" smtClean="0">
                <a:solidFill>
                  <a:schemeClr val="bg1"/>
                </a:solidFill>
              </a:rPr>
              <a:t/>
            </a:r>
            <a:br>
              <a:rPr lang="it-IT" sz="4000" b="1" smtClean="0">
                <a:solidFill>
                  <a:schemeClr val="bg1"/>
                </a:solidFill>
              </a:rPr>
            </a:br>
            <a:r>
              <a:rPr lang="it-IT" sz="2400" b="1" smtClean="0">
                <a:solidFill>
                  <a:schemeClr val="bg1"/>
                </a:solidFill>
              </a:rPr>
              <a:t>scenario normativo e organizzativo </a:t>
            </a:r>
          </a:p>
        </p:txBody>
      </p:sp>
      <p:sp>
        <p:nvSpPr>
          <p:cNvPr id="12291" name="CasellaDiTesto 2"/>
          <p:cNvSpPr txBox="1">
            <a:spLocks noChangeArrowheads="1"/>
          </p:cNvSpPr>
          <p:nvPr/>
        </p:nvSpPr>
        <p:spPr bwMode="auto">
          <a:xfrm>
            <a:off x="611188" y="1628775"/>
            <a:ext cx="208915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latin typeface="Calibri" pitchFamily="34" charset="0"/>
              </a:rPr>
              <a:t>LEP </a:t>
            </a:r>
          </a:p>
          <a:p>
            <a:pPr algn="ctr"/>
            <a:r>
              <a:rPr lang="it-IT">
                <a:latin typeface="Calibri" pitchFamily="34" charset="0"/>
              </a:rPr>
              <a:t>(art. 117 Cost.</a:t>
            </a:r>
          </a:p>
          <a:p>
            <a:pPr algn="ctr"/>
            <a:r>
              <a:rPr lang="it-IT">
                <a:latin typeface="Calibri" pitchFamily="34" charset="0"/>
              </a:rPr>
              <a:t> – L. n. 3 del 2001) </a:t>
            </a:r>
          </a:p>
        </p:txBody>
      </p:sp>
      <p:sp>
        <p:nvSpPr>
          <p:cNvPr id="12292" name="CasellaDiTesto 3"/>
          <p:cNvSpPr txBox="1">
            <a:spLocks noChangeArrowheads="1"/>
          </p:cNvSpPr>
          <p:nvPr/>
        </p:nvSpPr>
        <p:spPr bwMode="auto">
          <a:xfrm>
            <a:off x="3203575" y="1773238"/>
            <a:ext cx="2160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latin typeface="Calibri" pitchFamily="34" charset="0"/>
              </a:rPr>
              <a:t>STANDARD</a:t>
            </a:r>
            <a:r>
              <a:rPr lang="it-IT" sz="3200">
                <a:latin typeface="Calibri" pitchFamily="34" charset="0"/>
              </a:rPr>
              <a:t> </a:t>
            </a:r>
          </a:p>
        </p:txBody>
      </p:sp>
      <p:sp>
        <p:nvSpPr>
          <p:cNvPr id="12293" name="CasellaDiTesto 4"/>
          <p:cNvSpPr txBox="1">
            <a:spLocks noChangeArrowheads="1"/>
          </p:cNvSpPr>
          <p:nvPr/>
        </p:nvSpPr>
        <p:spPr bwMode="auto">
          <a:xfrm>
            <a:off x="5364163" y="1557338"/>
            <a:ext cx="316865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latin typeface="Calibri" pitchFamily="34" charset="0"/>
              </a:rPr>
              <a:t>Istituti Comprensivi </a:t>
            </a:r>
          </a:p>
          <a:p>
            <a:pPr algn="ctr"/>
            <a:r>
              <a:rPr lang="it-IT">
                <a:latin typeface="Calibri" pitchFamily="34" charset="0"/>
              </a:rPr>
              <a:t>(art. 19, c. 4, L. 111/2011)</a:t>
            </a:r>
          </a:p>
          <a:p>
            <a:pPr algn="ctr"/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Curricolo verticale </a:t>
            </a:r>
          </a:p>
        </p:txBody>
      </p:sp>
      <p:sp>
        <p:nvSpPr>
          <p:cNvPr id="12294" name="CasellaDiTesto 9"/>
          <p:cNvSpPr txBox="1">
            <a:spLocks noChangeArrowheads="1"/>
          </p:cNvSpPr>
          <p:nvPr/>
        </p:nvSpPr>
        <p:spPr bwMode="auto">
          <a:xfrm>
            <a:off x="539750" y="3454400"/>
            <a:ext cx="30956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latin typeface="Calibri" pitchFamily="34" charset="0"/>
              </a:rPr>
              <a:t>Genitorialità </a:t>
            </a:r>
          </a:p>
          <a:p>
            <a:pPr algn="ctr"/>
            <a:r>
              <a:rPr lang="it-IT">
                <a:latin typeface="Calibri" pitchFamily="34" charset="0"/>
              </a:rPr>
              <a:t>Linee d’indirizzo: Partecipazione dei genitori e corresponsabilità educativa </a:t>
            </a:r>
          </a:p>
          <a:p>
            <a:pPr algn="ctr"/>
            <a:r>
              <a:rPr lang="it-IT">
                <a:latin typeface="Calibri" pitchFamily="34" charset="0"/>
              </a:rPr>
              <a:t>Nota MIUR 22.11.2012 n. 3214</a:t>
            </a:r>
          </a:p>
        </p:txBody>
      </p:sp>
      <p:sp>
        <p:nvSpPr>
          <p:cNvPr id="12295" name="CasellaDiTesto 10"/>
          <p:cNvSpPr txBox="1">
            <a:spLocks noChangeArrowheads="1"/>
          </p:cNvSpPr>
          <p:nvPr/>
        </p:nvSpPr>
        <p:spPr bwMode="auto">
          <a:xfrm>
            <a:off x="3708400" y="3429000"/>
            <a:ext cx="1655763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latin typeface="Calibri" pitchFamily="34" charset="0"/>
              </a:rPr>
              <a:t>INVALSI</a:t>
            </a:r>
          </a:p>
          <a:p>
            <a:pPr algn="ctr"/>
            <a:r>
              <a:rPr lang="it-IT" sz="2000">
                <a:latin typeface="Calibri" pitchFamily="34" charset="0"/>
              </a:rPr>
              <a:t>Valutazione esterna e interna  </a:t>
            </a:r>
          </a:p>
        </p:txBody>
      </p:sp>
      <p:sp>
        <p:nvSpPr>
          <p:cNvPr id="12296" name="CasellaDiTesto 11"/>
          <p:cNvSpPr txBox="1">
            <a:spLocks noChangeArrowheads="1"/>
          </p:cNvSpPr>
          <p:nvPr/>
        </p:nvSpPr>
        <p:spPr bwMode="auto">
          <a:xfrm>
            <a:off x="6084888" y="3370263"/>
            <a:ext cx="2232025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latin typeface="Calibri" pitchFamily="34" charset="0"/>
              </a:rPr>
              <a:t>INDIRE</a:t>
            </a:r>
          </a:p>
          <a:p>
            <a:pPr algn="ctr"/>
            <a:r>
              <a:rPr lang="it-IT" sz="2000">
                <a:latin typeface="Calibri" pitchFamily="34" charset="0"/>
              </a:rPr>
              <a:t>Buone pratiche </a:t>
            </a:r>
          </a:p>
          <a:p>
            <a:pPr algn="ctr"/>
            <a:r>
              <a:rPr lang="it-IT" sz="2000">
                <a:latin typeface="Calibri" pitchFamily="34" charset="0"/>
              </a:rPr>
              <a:t>(GOLD) </a:t>
            </a:r>
          </a:p>
        </p:txBody>
      </p:sp>
      <p:cxnSp>
        <p:nvCxnSpPr>
          <p:cNvPr id="14" name="Connettore 2 13"/>
          <p:cNvCxnSpPr>
            <a:stCxn id="12294" idx="2"/>
          </p:cNvCxnSpPr>
          <p:nvPr/>
        </p:nvCxnSpPr>
        <p:spPr>
          <a:xfrm>
            <a:off x="2087563" y="5084763"/>
            <a:ext cx="396875" cy="31273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12295" idx="2"/>
          </p:cNvCxnSpPr>
          <p:nvPr/>
        </p:nvCxnSpPr>
        <p:spPr>
          <a:xfrm flipH="1">
            <a:off x="3995738" y="4875213"/>
            <a:ext cx="539750" cy="2095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9" name="CasellaDiTesto 16"/>
          <p:cNvSpPr txBox="1">
            <a:spLocks noChangeArrowheads="1"/>
          </p:cNvSpPr>
          <p:nvPr/>
        </p:nvSpPr>
        <p:spPr bwMode="auto">
          <a:xfrm>
            <a:off x="611188" y="5445125"/>
            <a:ext cx="3889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Autovalutazione / bilancio sociale </a:t>
            </a:r>
          </a:p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rendicontazione </a:t>
            </a:r>
          </a:p>
        </p:txBody>
      </p:sp>
      <p:sp>
        <p:nvSpPr>
          <p:cNvPr id="12300" name="CasellaDiTesto 21"/>
          <p:cNvSpPr txBox="1">
            <a:spLocks noChangeArrowheads="1"/>
          </p:cNvSpPr>
          <p:nvPr/>
        </p:nvSpPr>
        <p:spPr bwMode="auto">
          <a:xfrm>
            <a:off x="4932363" y="4868863"/>
            <a:ext cx="3743325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002060"/>
                </a:solidFill>
                <a:latin typeface="Calibri" pitchFamily="34" charset="0"/>
              </a:rPr>
              <a:t>Tutela contro i disservizi della pubblica amministrazione</a:t>
            </a:r>
          </a:p>
          <a:p>
            <a:pPr algn="ctr"/>
            <a:r>
              <a:rPr lang="it-IT" b="1" i="1">
                <a:solidFill>
                  <a:srgbClr val="FF0000"/>
                </a:solidFill>
                <a:latin typeface="Calibri" pitchFamily="34" charset="0"/>
              </a:rPr>
              <a:t>Class-action pubblica</a:t>
            </a:r>
          </a:p>
          <a:p>
            <a:pPr algn="ctr"/>
            <a:r>
              <a:rPr lang="it-IT">
                <a:latin typeface="Calibri" pitchFamily="34" charset="0"/>
              </a:rPr>
              <a:t>d.lgs. 20.12.2009  , n. 198  </a:t>
            </a:r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00206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b="1" dirty="0" smtClean="0">
                <a:solidFill>
                  <a:schemeClr val="bg1"/>
                </a:solidFill>
              </a:rPr>
              <a:t>Qualità del servizio e rendicontazione pubblica </a:t>
            </a:r>
            <a:endParaRPr lang="it-IT" sz="2400" b="1" i="1" dirty="0" smtClean="0">
              <a:solidFill>
                <a:schemeClr val="bg1"/>
              </a:solidFill>
            </a:endParaRPr>
          </a:p>
        </p:txBody>
      </p:sp>
      <p:sp>
        <p:nvSpPr>
          <p:cNvPr id="13315" name="CasellaDiTesto 3"/>
          <p:cNvSpPr txBox="1">
            <a:spLocks noChangeArrowheads="1"/>
          </p:cNvSpPr>
          <p:nvPr/>
        </p:nvSpPr>
        <p:spPr bwMode="auto">
          <a:xfrm>
            <a:off x="539750" y="1558925"/>
            <a:ext cx="8135938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 i="1">
                <a:solidFill>
                  <a:srgbClr val="FF0000"/>
                </a:solidFill>
                <a:latin typeface="Calibri" pitchFamily="34" charset="0"/>
              </a:rPr>
              <a:t>Rendicontazione </a:t>
            </a:r>
          </a:p>
          <a:p>
            <a:pPr algn="ctr"/>
            <a:r>
              <a:rPr lang="it-IT" sz="2400" b="1">
                <a:latin typeface="Calibri" pitchFamily="34" charset="0"/>
              </a:rPr>
              <a:t>Natura contrattuale della prestazione all’utenza</a:t>
            </a:r>
          </a:p>
          <a:p>
            <a:pPr algn="ctr"/>
            <a:r>
              <a:rPr lang="it-IT" b="1">
                <a:latin typeface="Calibri" pitchFamily="34" charset="0"/>
              </a:rPr>
              <a:t>LEP - Standard  - POF</a:t>
            </a:r>
          </a:p>
          <a:p>
            <a:pPr algn="ctr"/>
            <a:r>
              <a:rPr lang="it-IT" b="1">
                <a:latin typeface="Calibri" pitchFamily="34" charset="0"/>
              </a:rPr>
              <a:t>Patto di corresponsabilità</a:t>
            </a:r>
          </a:p>
          <a:p>
            <a:pPr algn="ctr"/>
            <a:r>
              <a:rPr lang="it-IT" b="1">
                <a:latin typeface="Calibri" pitchFamily="34" charset="0"/>
              </a:rPr>
              <a:t>Carta dei servizi (CIVIT, direttiva n. 1/2010)</a:t>
            </a:r>
          </a:p>
          <a:p>
            <a:pPr algn="ctr"/>
            <a:r>
              <a:rPr lang="it-IT">
                <a:latin typeface="Calibri" pitchFamily="34" charset="0"/>
              </a:rPr>
              <a:t>Il </a:t>
            </a:r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BILANCIO SOCIALE </a:t>
            </a:r>
            <a:r>
              <a:rPr lang="it-IT">
                <a:latin typeface="Calibri" pitchFamily="34" charset="0"/>
              </a:rPr>
              <a:t>(direttiva 17.02.2006)</a:t>
            </a:r>
          </a:p>
          <a:p>
            <a:pPr algn="ctr"/>
            <a:r>
              <a:rPr lang="it-IT" b="1" i="1">
                <a:solidFill>
                  <a:srgbClr val="FF0000"/>
                </a:solidFill>
                <a:latin typeface="Calibri" pitchFamily="34" charset="0"/>
              </a:rPr>
              <a:t>“</a:t>
            </a:r>
            <a:r>
              <a:rPr lang="it-IT" b="1" i="1">
                <a:latin typeface="Calibri" pitchFamily="34" charset="0"/>
              </a:rPr>
              <a:t>Norme per l’autogoverno delle autonomie scolastiche</a:t>
            </a:r>
            <a:r>
              <a:rPr lang="it-IT" b="1" i="1">
                <a:solidFill>
                  <a:srgbClr val="FF0000"/>
                </a:solidFill>
                <a:latin typeface="Calibri" pitchFamily="34" charset="0"/>
              </a:rPr>
              <a:t>” – </a:t>
            </a:r>
            <a:r>
              <a:rPr lang="it-IT" b="1" i="1">
                <a:latin typeface="Calibri" pitchFamily="34" charset="0"/>
              </a:rPr>
              <a:t>disegno di legge </a:t>
            </a:r>
          </a:p>
          <a:p>
            <a:pPr algn="ctr"/>
            <a:r>
              <a:rPr lang="it-IT" b="1" i="1">
                <a:solidFill>
                  <a:srgbClr val="FF0000"/>
                </a:solidFill>
                <a:latin typeface="Calibri" pitchFamily="34" charset="0"/>
              </a:rPr>
              <a:t>Indicazioni per il curricolo</a:t>
            </a:r>
            <a:r>
              <a:rPr lang="it-IT">
                <a:latin typeface="Calibri" pitchFamily="34" charset="0"/>
              </a:rPr>
              <a:t> (2012)</a:t>
            </a:r>
          </a:p>
          <a:p>
            <a:pPr algn="just"/>
            <a:r>
              <a:rPr lang="it-IT" sz="1600" b="1" i="1">
                <a:latin typeface="Calibri" pitchFamily="34" charset="0"/>
              </a:rPr>
              <a:t>«Alle singole istituzioni scolastiche spetta poi la responsabilità dell’autovalutazione, che ha la funzione di introdurre modalità riflessive sull’intera organizzazione dell’offerta educativa e didattica della scuola, ai fini del sul continuo miglioramento, anche attraverso dati di rendicontazione sociale o dati che emergono da valutazioni esterne». </a:t>
            </a:r>
          </a:p>
          <a:p>
            <a:pPr algn="ctr"/>
            <a:r>
              <a:rPr lang="it-IT" b="1" i="1">
                <a:solidFill>
                  <a:srgbClr val="002060"/>
                </a:solidFill>
                <a:latin typeface="Calibri" pitchFamily="34" charset="0"/>
              </a:rPr>
              <a:t>art. 140 bis D.lgs. 206/2005 – Codice del consumo (L. 244/2007 e L. 102/2009)</a:t>
            </a:r>
            <a:endParaRPr lang="it-IT" b="1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d.lgs. 20.12.2009, n. 198 </a:t>
            </a:r>
          </a:p>
          <a:p>
            <a:pPr algn="ctr"/>
            <a:r>
              <a:rPr lang="it-IT" b="1">
                <a:latin typeface="Calibri" pitchFamily="34" charset="0"/>
              </a:rPr>
              <a:t>introduce la Tutela contro i disservizi della pubblica amministrazione </a:t>
            </a:r>
          </a:p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Class-action pubblica.</a:t>
            </a:r>
            <a:r>
              <a:rPr lang="it-IT" b="1" i="1">
                <a:solidFill>
                  <a:srgbClr val="00206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Modello della responsabilità condivisa </a:t>
            </a:r>
            <a:r>
              <a:rPr lang="it-IT" sz="3600" b="1" smtClean="0">
                <a:solidFill>
                  <a:schemeClr val="bg1"/>
                </a:solidFill>
              </a:rPr>
              <a:t/>
            </a:r>
            <a:br>
              <a:rPr lang="it-IT" sz="3600" b="1" smtClean="0">
                <a:solidFill>
                  <a:schemeClr val="bg1"/>
                </a:solidFill>
              </a:rPr>
            </a:br>
            <a:r>
              <a:rPr lang="it-IT" sz="1800" b="1" smtClean="0">
                <a:solidFill>
                  <a:schemeClr val="bg1"/>
                </a:solidFill>
              </a:rPr>
              <a:t>la partnership</a:t>
            </a:r>
          </a:p>
        </p:txBody>
      </p:sp>
      <p:sp>
        <p:nvSpPr>
          <p:cNvPr id="14339" name="CasellaDiTesto 2"/>
          <p:cNvSpPr txBox="1">
            <a:spLocks noChangeArrowheads="1"/>
          </p:cNvSpPr>
          <p:nvPr/>
        </p:nvSpPr>
        <p:spPr bwMode="auto">
          <a:xfrm>
            <a:off x="539750" y="1660525"/>
            <a:ext cx="8135938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COLLEGIALITÀ  E  PARTECIPAZIONE</a:t>
            </a:r>
          </a:p>
          <a:p>
            <a:pPr algn="ctr"/>
            <a:r>
              <a:rPr lang="it-IT" b="1">
                <a:latin typeface="Calibri" pitchFamily="34" charset="0"/>
              </a:rPr>
              <a:t>d.lgs. 233/1999 – riforma degli organi collegiali </a:t>
            </a:r>
          </a:p>
          <a:p>
            <a:pPr algn="ctr"/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Linee d’indirizzo: Partecipazione dei genitori e corresponsabilità educativa </a:t>
            </a:r>
          </a:p>
          <a:p>
            <a:pPr algn="ctr"/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Nota MIUR 22.11.2012 n. 3214</a:t>
            </a:r>
          </a:p>
          <a:p>
            <a:pPr algn="ctr"/>
            <a:r>
              <a:rPr lang="it-IT" sz="2400" b="1" i="1" u="sng">
                <a:solidFill>
                  <a:srgbClr val="FF0000"/>
                </a:solidFill>
                <a:latin typeface="Calibri" pitchFamily="34" charset="0"/>
              </a:rPr>
              <a:t>Genitorialità partecipante </a:t>
            </a:r>
          </a:p>
          <a:p>
            <a:pPr algn="ctr"/>
            <a:endParaRPr lang="it-IT">
              <a:latin typeface="Calibri" pitchFamily="34" charset="0"/>
            </a:endParaRPr>
          </a:p>
          <a:p>
            <a:pPr algn="ctr"/>
            <a:r>
              <a:rPr lang="it-IT" sz="2000" b="1">
                <a:latin typeface="Calibri" pitchFamily="34" charset="0"/>
              </a:rPr>
              <a:t>Nel quadro dell’ideologia socio-partecipativa, </a:t>
            </a:r>
          </a:p>
          <a:p>
            <a:pPr algn="ctr"/>
            <a:endParaRPr lang="it-IT">
              <a:latin typeface="Calibri" pitchFamily="34" charset="0"/>
            </a:endParaRPr>
          </a:p>
          <a:p>
            <a:pPr algn="ctr"/>
            <a:r>
              <a:rPr lang="it-IT" sz="2000" b="1" i="1">
                <a:solidFill>
                  <a:srgbClr val="FF0000"/>
                </a:solidFill>
                <a:latin typeface="Calibri" pitchFamily="34" charset="0"/>
              </a:rPr>
              <a:t>la partecipazione è ciò che consente all’utente di garantirsi che non vi siano scarti significativi tra il livello di prestazione dichiarato e quello effettivamente reso e che la struttura erogatrice, in quanto servizio pubblico </a:t>
            </a:r>
            <a:r>
              <a:rPr lang="it-IT" sz="2000" b="1" i="1">
                <a:solidFill>
                  <a:srgbClr val="002060"/>
                </a:solidFill>
                <a:latin typeface="Calibri" pitchFamily="34" charset="0"/>
              </a:rPr>
              <a:t>scelto</a:t>
            </a:r>
            <a:r>
              <a:rPr lang="it-IT" sz="2000" b="1" i="1">
                <a:solidFill>
                  <a:srgbClr val="FF0000"/>
                </a:solidFill>
                <a:latin typeface="Calibri" pitchFamily="34" charset="0"/>
              </a:rPr>
              <a:t>, abbia agito con logiche di economicità ed efficacia</a:t>
            </a:r>
          </a:p>
          <a:p>
            <a:pPr algn="ctr"/>
            <a:r>
              <a:rPr lang="it-IT" sz="4000" b="1" i="1">
                <a:solidFill>
                  <a:srgbClr val="00B050"/>
                </a:solidFill>
                <a:latin typeface="Calibri" pitchFamily="34" charset="0"/>
              </a:rPr>
              <a:t>Il problema della responsività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sellaDiTesto 1"/>
          <p:cNvSpPr txBox="1">
            <a:spLocks noChangeArrowheads="1"/>
          </p:cNvSpPr>
          <p:nvPr/>
        </p:nvSpPr>
        <p:spPr bwMode="auto">
          <a:xfrm>
            <a:off x="1692275" y="1484313"/>
            <a:ext cx="55435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4000" b="1">
                <a:solidFill>
                  <a:srgbClr val="FF0000"/>
                </a:solidFill>
              </a:rPr>
              <a:t>Logica progettuale </a:t>
            </a:r>
          </a:p>
          <a:p>
            <a:pPr algn="ctr"/>
            <a:endParaRPr lang="it-IT" sz="4000" b="1">
              <a:solidFill>
                <a:srgbClr val="FF0000"/>
              </a:solidFill>
            </a:endParaRPr>
          </a:p>
          <a:p>
            <a:pPr algn="ctr"/>
            <a:r>
              <a:rPr lang="it-IT" sz="4000" b="1">
                <a:solidFill>
                  <a:srgbClr val="FF0000"/>
                </a:solidFill>
              </a:rPr>
              <a:t>Insegnare</a:t>
            </a:r>
          </a:p>
          <a:p>
            <a:pPr algn="ctr"/>
            <a:r>
              <a:rPr lang="it-IT" sz="4000" b="1">
                <a:solidFill>
                  <a:srgbClr val="FF0000"/>
                </a:solidFill>
              </a:rPr>
              <a:t>Apprendere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smtClean="0">
                <a:solidFill>
                  <a:schemeClr val="bg1"/>
                </a:solidFill>
              </a:rPr>
              <a:t>Il curricolo d’istituto </a:t>
            </a:r>
          </a:p>
        </p:txBody>
      </p:sp>
      <p:sp>
        <p:nvSpPr>
          <p:cNvPr id="3" name="Ovale 2"/>
          <p:cNvSpPr/>
          <p:nvPr/>
        </p:nvSpPr>
        <p:spPr>
          <a:xfrm>
            <a:off x="3635375" y="2492375"/>
            <a:ext cx="2089150" cy="20891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POF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Curricolo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di scuola</a:t>
            </a:r>
            <a:r>
              <a:rPr lang="it-IT" sz="2000" b="1" dirty="0"/>
              <a:t> </a:t>
            </a:r>
          </a:p>
        </p:txBody>
      </p:sp>
      <p:sp>
        <p:nvSpPr>
          <p:cNvPr id="5" name="Ovale 4"/>
          <p:cNvSpPr/>
          <p:nvPr/>
        </p:nvSpPr>
        <p:spPr>
          <a:xfrm>
            <a:off x="4211638" y="1196975"/>
            <a:ext cx="1081087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LEP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6011863" y="1773238"/>
            <a:ext cx="2520950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STANDARD</a:t>
            </a:r>
          </a:p>
        </p:txBody>
      </p:sp>
      <p:sp>
        <p:nvSpPr>
          <p:cNvPr id="7" name="Ovale 6"/>
          <p:cNvSpPr/>
          <p:nvPr/>
        </p:nvSpPr>
        <p:spPr>
          <a:xfrm>
            <a:off x="6156325" y="3068638"/>
            <a:ext cx="2519363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Competenze chiave </a:t>
            </a:r>
          </a:p>
        </p:txBody>
      </p:sp>
      <p:sp>
        <p:nvSpPr>
          <p:cNvPr id="8" name="Arrotonda angolo diagonale rettangolo 7"/>
          <p:cNvSpPr/>
          <p:nvPr/>
        </p:nvSpPr>
        <p:spPr>
          <a:xfrm>
            <a:off x="3276600" y="5013325"/>
            <a:ext cx="4391025" cy="11525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Profilo delle competenze al termine del ciclo d’istruzione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611188" y="3429000"/>
            <a:ext cx="2160587" cy="244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Traguardi per lo sviluppo delle competenze </a:t>
            </a:r>
          </a:p>
        </p:txBody>
      </p:sp>
      <p:sp>
        <p:nvSpPr>
          <p:cNvPr id="10" name="Ritaglia angolo diagonale rettangolo 9"/>
          <p:cNvSpPr/>
          <p:nvPr/>
        </p:nvSpPr>
        <p:spPr>
          <a:xfrm>
            <a:off x="468313" y="1628775"/>
            <a:ext cx="2879725" cy="1439863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Obiettivi specifici di apprendimento per ogni disciplina </a:t>
            </a: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IL CURRICOLO DI ISTITUTO</a:t>
            </a:r>
          </a:p>
        </p:txBody>
      </p:sp>
      <p:sp>
        <p:nvSpPr>
          <p:cNvPr id="17411" name="CasellaDiTesto 2"/>
          <p:cNvSpPr txBox="1">
            <a:spLocks noChangeArrowheads="1"/>
          </p:cNvSpPr>
          <p:nvPr/>
        </p:nvSpPr>
        <p:spPr bwMode="auto">
          <a:xfrm>
            <a:off x="539750" y="1268413"/>
            <a:ext cx="8208963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Il curricolo d’istituto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è espressione della libertà d’insegnamento e dell’autonomia scolastica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esplicita le scelte della comunità scolastica e l’identità dell’istituto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è il processo che sviluppa e organizza la ricerca e l’innovazione educativa</a:t>
            </a:r>
          </a:p>
        </p:txBody>
      </p:sp>
      <p:sp>
        <p:nvSpPr>
          <p:cNvPr id="17412" name="CasellaDiTesto 3"/>
          <p:cNvSpPr txBox="1">
            <a:spLocks noChangeArrowheads="1"/>
          </p:cNvSpPr>
          <p:nvPr/>
        </p:nvSpPr>
        <p:spPr bwMode="auto">
          <a:xfrm>
            <a:off x="539750" y="2781300"/>
            <a:ext cx="8135938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Ogni scuola predispone il curricolo all’interno del POF</a:t>
            </a:r>
          </a:p>
          <a:p>
            <a:pPr algn="ctr"/>
            <a:r>
              <a:rPr lang="it-IT">
                <a:latin typeface="Calibri" pitchFamily="34" charset="0"/>
              </a:rPr>
              <a:t>con riferimento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al profilo dello studente al termine del primo ciclo d’istruzione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ai traguardi per lo sviluppo delle competenze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agli obiettivi di apprendimento specifici per ogni disciplina</a:t>
            </a:r>
          </a:p>
        </p:txBody>
      </p:sp>
      <p:sp>
        <p:nvSpPr>
          <p:cNvPr id="17413" name="CasellaDiTesto 4"/>
          <p:cNvSpPr txBox="1">
            <a:spLocks noChangeArrowheads="1"/>
          </p:cNvSpPr>
          <p:nvPr/>
        </p:nvSpPr>
        <p:spPr bwMode="auto">
          <a:xfrm>
            <a:off x="611188" y="4581525"/>
            <a:ext cx="7993062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I docenti – partendo dal curricolo d’istituto – individuano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le esperienze di apprendimento più efficaci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le scelte didattiche più significative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>
                <a:latin typeface="Calibri" pitchFamily="34" charset="0"/>
              </a:rPr>
              <a:t> le strategie più idonee,  con attenzione all’integrazione fra le discipline e alla loro possibile aggregazione in “aree” (d.P.R. n. 275/1999).  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IL CURRICOLO VERTICALE</a:t>
            </a:r>
          </a:p>
        </p:txBody>
      </p:sp>
      <p:sp>
        <p:nvSpPr>
          <p:cNvPr id="18435" name="CasellaDiTesto 2"/>
          <p:cNvSpPr txBox="1">
            <a:spLocks noChangeArrowheads="1"/>
          </p:cNvSpPr>
          <p:nvPr/>
        </p:nvSpPr>
        <p:spPr bwMode="auto">
          <a:xfrm rot="-5400000">
            <a:off x="-1217612" y="3614737"/>
            <a:ext cx="44640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PERSONALITA’ SCOLASTICA</a:t>
            </a:r>
          </a:p>
          <a:p>
            <a:pPr algn="ctr"/>
            <a:r>
              <a:rPr lang="it-IT" b="1">
                <a:latin typeface="Calibri" pitchFamily="34" charset="0"/>
              </a:rPr>
              <a:t>Abilità sociali – Abitudini di lavoro –</a:t>
            </a:r>
          </a:p>
          <a:p>
            <a:pPr algn="ctr"/>
            <a:r>
              <a:rPr lang="it-IT" b="1">
                <a:latin typeface="Calibri" pitchFamily="34" charset="0"/>
              </a:rPr>
              <a:t> Abilità di studio </a:t>
            </a:r>
          </a:p>
        </p:txBody>
      </p:sp>
      <p:sp>
        <p:nvSpPr>
          <p:cNvPr id="18436" name="CasellaDiTesto 4"/>
          <p:cNvSpPr txBox="1">
            <a:spLocks noChangeArrowheads="1"/>
          </p:cNvSpPr>
          <p:nvPr/>
        </p:nvSpPr>
        <p:spPr bwMode="auto">
          <a:xfrm rot="-5400000">
            <a:off x="-65880" y="3615531"/>
            <a:ext cx="41767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RACCORDO PEDAGOGICO</a:t>
            </a:r>
          </a:p>
          <a:p>
            <a:pPr algn="ctr"/>
            <a:r>
              <a:rPr lang="it-IT" b="1">
                <a:latin typeface="Calibri" pitchFamily="34" charset="0"/>
              </a:rPr>
              <a:t>Prevenzione – Orientamento – Alfabetizzazione culturale e sociale </a:t>
            </a:r>
          </a:p>
        </p:txBody>
      </p:sp>
      <p:sp>
        <p:nvSpPr>
          <p:cNvPr id="18437" name="CasellaDiTesto 5"/>
          <p:cNvSpPr txBox="1">
            <a:spLocks noChangeArrowheads="1"/>
          </p:cNvSpPr>
          <p:nvPr/>
        </p:nvSpPr>
        <p:spPr bwMode="auto">
          <a:xfrm>
            <a:off x="2771775" y="5516563"/>
            <a:ext cx="57610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OBIETTIVI DELLA FORMAZIONE PERMANENTE</a:t>
            </a:r>
          </a:p>
          <a:p>
            <a:pPr algn="ctr"/>
            <a:r>
              <a:rPr lang="it-IT" b="1">
                <a:latin typeface="Calibri" pitchFamily="34" charset="0"/>
              </a:rPr>
              <a:t>Identità – Autonomia – Competenza – Cittadinanza </a:t>
            </a:r>
          </a:p>
        </p:txBody>
      </p:sp>
      <p:sp>
        <p:nvSpPr>
          <p:cNvPr id="18438" name="CasellaDiTesto 6"/>
          <p:cNvSpPr txBox="1">
            <a:spLocks noChangeArrowheads="1"/>
          </p:cNvSpPr>
          <p:nvPr/>
        </p:nvSpPr>
        <p:spPr bwMode="auto">
          <a:xfrm>
            <a:off x="3924300" y="4292600"/>
            <a:ext cx="38877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Scuola dell’infanzia </a:t>
            </a:r>
          </a:p>
          <a:p>
            <a:pPr algn="ctr"/>
            <a:r>
              <a:rPr lang="it-IT" sz="2400" b="1" i="1">
                <a:solidFill>
                  <a:srgbClr val="0070C0"/>
                </a:solidFill>
                <a:latin typeface="Calibri" pitchFamily="34" charset="0"/>
              </a:rPr>
              <a:t>Campi di esperienza </a:t>
            </a:r>
          </a:p>
        </p:txBody>
      </p:sp>
      <p:sp>
        <p:nvSpPr>
          <p:cNvPr id="18439" name="CasellaDiTesto 7"/>
          <p:cNvSpPr txBox="1">
            <a:spLocks noChangeArrowheads="1"/>
          </p:cNvSpPr>
          <p:nvPr/>
        </p:nvSpPr>
        <p:spPr bwMode="auto">
          <a:xfrm>
            <a:off x="3708400" y="2924175"/>
            <a:ext cx="4176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Scuola primaria </a:t>
            </a:r>
          </a:p>
          <a:p>
            <a:pPr algn="ctr"/>
            <a:r>
              <a:rPr lang="it-IT" sz="2400" b="1" i="1">
                <a:solidFill>
                  <a:srgbClr val="0070C0"/>
                </a:solidFill>
                <a:latin typeface="Calibri" pitchFamily="34" charset="0"/>
              </a:rPr>
              <a:t>Ambiti disciplinari </a:t>
            </a:r>
          </a:p>
        </p:txBody>
      </p:sp>
      <p:sp>
        <p:nvSpPr>
          <p:cNvPr id="18440" name="CasellaDiTesto 8"/>
          <p:cNvSpPr txBox="1">
            <a:spLocks noChangeArrowheads="1"/>
          </p:cNvSpPr>
          <p:nvPr/>
        </p:nvSpPr>
        <p:spPr bwMode="auto">
          <a:xfrm>
            <a:off x="3276600" y="1700213"/>
            <a:ext cx="4751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Scuola secondaria di 1° grado</a:t>
            </a:r>
          </a:p>
          <a:p>
            <a:pPr algn="ctr"/>
            <a:r>
              <a:rPr lang="it-IT" sz="2400" b="1" i="1">
                <a:solidFill>
                  <a:srgbClr val="0070C0"/>
                </a:solidFill>
                <a:latin typeface="Calibri" pitchFamily="34" charset="0"/>
              </a:rPr>
              <a:t>Discipline di studio 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2627313" y="1844675"/>
            <a:ext cx="0" cy="35290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2627313" y="5373688"/>
            <a:ext cx="56896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CasellaDiTesto 18"/>
          <p:cNvSpPr txBox="1">
            <a:spLocks noChangeArrowheads="1"/>
          </p:cNvSpPr>
          <p:nvPr/>
        </p:nvSpPr>
        <p:spPr bwMode="auto">
          <a:xfrm>
            <a:off x="468313" y="1341438"/>
            <a:ext cx="2447925" cy="36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Dimensioni verticali</a:t>
            </a: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1828800"/>
            <a:ext cx="8723312" cy="3962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512763"/>
            <a:ext cx="8362950" cy="706437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I RIFERIMENTI DELLA LOGICA PROGETTUALE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0825" y="3689350"/>
            <a:ext cx="13700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>
                <a:latin typeface="Calibri" pitchFamily="34" charset="0"/>
              </a:rPr>
              <a:t>CAPACITÀ</a:t>
            </a:r>
            <a:r>
              <a:rPr lang="it-IT" sz="1600">
                <a:latin typeface="Calibri" pitchFamily="34" charset="0"/>
              </a:rPr>
              <a:t> 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986088" y="3232150"/>
            <a:ext cx="165735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>
                <a:latin typeface="Calibri" pitchFamily="34" charset="0"/>
              </a:rPr>
              <a:t>CONOSCENZE</a:t>
            </a:r>
            <a:endParaRPr lang="it-IT" sz="1600">
              <a:latin typeface="Calibri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130550" y="4070350"/>
            <a:ext cx="108108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>
                <a:latin typeface="Calibri" pitchFamily="34" charset="0"/>
              </a:rPr>
              <a:t>ABILITÀ</a:t>
            </a:r>
            <a:endParaRPr lang="it-IT" sz="1600">
              <a:latin typeface="Calibri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486400" y="3629025"/>
            <a:ext cx="1871663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 b="1">
                <a:latin typeface="Calibri" pitchFamily="34" charset="0"/>
              </a:rPr>
              <a:t>COMPETENZE</a:t>
            </a:r>
            <a:br>
              <a:rPr lang="it-IT" sz="1600" b="1">
                <a:latin typeface="Calibri" pitchFamily="34" charset="0"/>
              </a:rPr>
            </a:br>
            <a:r>
              <a:rPr lang="it-IT" sz="1200" b="1" i="1">
                <a:latin typeface="Calibri" pitchFamily="34" charset="0"/>
              </a:rPr>
              <a:t>Intelligenza situazionale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Il significato dell’insegnare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051050" y="1539875"/>
            <a:ext cx="4897438" cy="8001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Attività progettuale di</a:t>
            </a:r>
          </a:p>
          <a:p>
            <a:pPr algn="ctr"/>
            <a:r>
              <a:rPr lang="it-IT" sz="2800" b="1">
                <a:solidFill>
                  <a:schemeClr val="bg1"/>
                </a:solidFill>
                <a:latin typeface="Calibri" pitchFamily="34" charset="0"/>
              </a:rPr>
              <a:t>compiti di apprendimento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3400" y="3236913"/>
            <a:ext cx="3063875" cy="12001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Attività collaborativa e cooperativa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92200" y="4724400"/>
            <a:ext cx="2255838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Attività di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ricerca-azione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029200" y="3136900"/>
            <a:ext cx="3048000" cy="23082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Attività di </a:t>
            </a:r>
            <a:r>
              <a:rPr lang="it-IT" sz="2400" b="1" i="1" dirty="0">
                <a:latin typeface="+mn-lt"/>
                <a:cs typeface="+mn-cs"/>
              </a:rPr>
              <a:t>regia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dell’ambiente di apprendimento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e di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i="1" dirty="0">
                <a:latin typeface="+mn-lt"/>
                <a:cs typeface="+mn-cs"/>
              </a:rPr>
              <a:t>accompagnamento</a:t>
            </a:r>
            <a:r>
              <a:rPr lang="it-IT" sz="2400" b="1" dirty="0"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  <a:cs typeface="+mn-cs"/>
              </a:rPr>
              <a:t>(tutoring)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"/>
          <p:cNvSpPr txBox="1">
            <a:spLocks noChangeArrowheads="1"/>
          </p:cNvSpPr>
          <p:nvPr/>
        </p:nvSpPr>
        <p:spPr bwMode="auto">
          <a:xfrm>
            <a:off x="1763713" y="2587625"/>
            <a:ext cx="5616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4400" b="1">
                <a:solidFill>
                  <a:srgbClr val="FF0000"/>
                </a:solidFill>
              </a:rPr>
              <a:t>INTRODUZIONE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L’apprendimento significativo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024063" y="1295400"/>
            <a:ext cx="485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COSTRUTTIVISMO SOCIO-CULTURALE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0850" y="2014538"/>
            <a:ext cx="8083550" cy="41544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+mn-lt"/>
                <a:cs typeface="+mn-cs"/>
              </a:rPr>
              <a:t>ATTIVO</a:t>
            </a:r>
            <a:r>
              <a:rPr lang="it-IT" sz="2400" dirty="0">
                <a:latin typeface="+mn-lt"/>
                <a:cs typeface="+mn-cs"/>
              </a:rPr>
              <a:t>: consapevole, responsabile, coinvolgente (</a:t>
            </a:r>
            <a:r>
              <a:rPr lang="it-IT" sz="2400" dirty="0" err="1">
                <a:latin typeface="+mn-lt"/>
                <a:cs typeface="+mn-cs"/>
              </a:rPr>
              <a:t>Dewey</a:t>
            </a:r>
            <a:r>
              <a:rPr lang="it-IT" sz="2400" dirty="0">
                <a:latin typeface="+mn-lt"/>
                <a:cs typeface="+mn-cs"/>
              </a:rPr>
              <a:t>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+mn-lt"/>
                <a:cs typeface="+mn-cs"/>
              </a:rPr>
              <a:t>COSTRUTTIVO</a:t>
            </a:r>
            <a:r>
              <a:rPr lang="it-IT" sz="2400" dirty="0">
                <a:latin typeface="+mn-lt"/>
                <a:cs typeface="+mn-cs"/>
              </a:rPr>
              <a:t>: le nuove conoscenze entrano in relazione con il già noto e si integrano in nuovo equilibrio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+mn-lt"/>
                <a:cs typeface="+mn-cs"/>
              </a:rPr>
              <a:t>COLLABORATIVO</a:t>
            </a:r>
            <a:r>
              <a:rPr lang="it-IT" sz="2400" dirty="0">
                <a:latin typeface="+mn-lt"/>
                <a:cs typeface="+mn-cs"/>
              </a:rPr>
              <a:t>: chi apprende, lavora in una comunità che costruisce conoscenza dove ogni attore può offrire una varietà di “supporti” (</a:t>
            </a:r>
            <a:r>
              <a:rPr lang="it-IT" sz="2400" i="1" dirty="0" err="1">
                <a:latin typeface="+mn-lt"/>
                <a:cs typeface="+mn-cs"/>
              </a:rPr>
              <a:t>scaffolding</a:t>
            </a:r>
            <a:r>
              <a:rPr lang="it-IT" sz="2400" dirty="0">
                <a:latin typeface="+mn-lt"/>
                <a:cs typeface="+mn-cs"/>
              </a:rPr>
              <a:t>) sia intenzionali che spontanei. Questi ultimi richiamano il concetto di apprendimento attraverso l’aria (</a:t>
            </a:r>
            <a:r>
              <a:rPr lang="it-IT" sz="2400" dirty="0" err="1">
                <a:latin typeface="+mn-lt"/>
                <a:cs typeface="+mn-cs"/>
              </a:rPr>
              <a:t>Yasmin</a:t>
            </a:r>
            <a:r>
              <a:rPr lang="it-IT" sz="2400" dirty="0">
                <a:latin typeface="+mn-lt"/>
                <a:cs typeface="+mn-cs"/>
              </a:rPr>
              <a:t> </a:t>
            </a:r>
            <a:r>
              <a:rPr lang="it-IT" sz="2400" dirty="0" err="1">
                <a:latin typeface="+mn-lt"/>
                <a:cs typeface="+mn-cs"/>
              </a:rPr>
              <a:t>Kafai</a:t>
            </a:r>
            <a:r>
              <a:rPr lang="it-IT" sz="2400" dirty="0">
                <a:latin typeface="+mn-lt"/>
                <a:cs typeface="+mn-cs"/>
              </a:rPr>
              <a:t> – </a:t>
            </a:r>
            <a:r>
              <a:rPr lang="it-IT" sz="2400" dirty="0" err="1">
                <a:latin typeface="+mn-lt"/>
                <a:cs typeface="+mn-cs"/>
              </a:rPr>
              <a:t>Idit</a:t>
            </a:r>
            <a:r>
              <a:rPr lang="it-IT" sz="2400" dirty="0">
                <a:latin typeface="+mn-lt"/>
                <a:cs typeface="+mn-cs"/>
              </a:rPr>
              <a:t> </a:t>
            </a:r>
            <a:r>
              <a:rPr lang="it-IT" sz="2400" dirty="0" err="1">
                <a:latin typeface="+mn-lt"/>
                <a:cs typeface="+mn-cs"/>
              </a:rPr>
              <a:t>Harel</a:t>
            </a:r>
            <a:r>
              <a:rPr lang="it-IT" sz="2400" dirty="0">
                <a:latin typeface="+mn-lt"/>
                <a:cs typeface="+mn-cs"/>
              </a:rPr>
              <a:t>)</a:t>
            </a:r>
          </a:p>
        </p:txBody>
      </p:sp>
      <p:sp>
        <p:nvSpPr>
          <p:cNvPr id="5" name="Ovale 4"/>
          <p:cNvSpPr/>
          <p:nvPr/>
        </p:nvSpPr>
        <p:spPr>
          <a:xfrm>
            <a:off x="7956550" y="404813"/>
            <a:ext cx="647700" cy="5762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/>
              <a:t>1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L’apprendimento significativo </a:t>
            </a:r>
          </a:p>
        </p:txBody>
      </p:sp>
      <p:sp>
        <p:nvSpPr>
          <p:cNvPr id="3" name="Ovale 2"/>
          <p:cNvSpPr/>
          <p:nvPr/>
        </p:nvSpPr>
        <p:spPr>
          <a:xfrm>
            <a:off x="8027988" y="404813"/>
            <a:ext cx="647700" cy="6477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/>
              <a:t>2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9600" y="1528763"/>
            <a:ext cx="7924800" cy="47085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FF0000"/>
                </a:solidFill>
                <a:latin typeface="+mn-lt"/>
                <a:cs typeface="+mn-cs"/>
              </a:rPr>
              <a:t>INTENZIONALE</a:t>
            </a:r>
            <a:r>
              <a:rPr lang="it-IT" sz="2000" dirty="0">
                <a:latin typeface="+mn-lt"/>
                <a:cs typeface="+mn-cs"/>
              </a:rPr>
              <a:t>: fondato sulla motivazione intrinseca all’apprendere e sulla consapevole volontà di raggiungere obiettivi cognitivi rilevanti</a:t>
            </a:r>
            <a:endParaRPr lang="it-IT" sz="2000" b="1" dirty="0">
              <a:solidFill>
                <a:srgbClr val="000099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b="1" dirty="0">
              <a:solidFill>
                <a:srgbClr val="000099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FF0000"/>
                </a:solidFill>
                <a:latin typeface="+mn-lt"/>
                <a:cs typeface="+mn-cs"/>
              </a:rPr>
              <a:t>CONVERSAZIONALE</a:t>
            </a:r>
            <a:r>
              <a:rPr lang="it-IT" sz="2000" dirty="0">
                <a:latin typeface="+mn-lt"/>
                <a:cs typeface="+mn-cs"/>
              </a:rPr>
              <a:t>: nella relazione dialogica i partecipanti traggono beneficio dall’essere parte di una comunità più ampia. Il conoscere è anche prodotto dall’attribuire, negoziare e condividere significati, dal “raccontare storie”…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FF0000"/>
                </a:solidFill>
                <a:latin typeface="+mn-lt"/>
                <a:cs typeface="+mn-cs"/>
              </a:rPr>
              <a:t>CONTESTUALIZZATO</a:t>
            </a:r>
            <a:r>
              <a:rPr lang="it-IT" sz="2000" dirty="0">
                <a:latin typeface="+mn-lt"/>
                <a:cs typeface="+mn-cs"/>
              </a:rPr>
              <a:t>: tra i compiti scolastici e i compiti del mondo reale ci deve essere una relazione di </a:t>
            </a:r>
            <a:r>
              <a:rPr lang="it-IT" sz="2000" b="1" dirty="0">
                <a:latin typeface="+mn-lt"/>
                <a:cs typeface="+mn-cs"/>
              </a:rPr>
              <a:t>significatività</a:t>
            </a:r>
            <a:r>
              <a:rPr lang="it-IT" sz="2000" dirty="0">
                <a:latin typeface="+mn-lt"/>
                <a:cs typeface="+mn-cs"/>
              </a:rPr>
              <a:t> (</a:t>
            </a:r>
            <a:r>
              <a:rPr lang="it-IT" sz="2000" i="1" dirty="0" err="1">
                <a:latin typeface="+mn-lt"/>
                <a:cs typeface="+mn-cs"/>
              </a:rPr>
              <a:t>problem-based</a:t>
            </a:r>
            <a:r>
              <a:rPr lang="it-IT" sz="2000" dirty="0">
                <a:latin typeface="+mn-lt"/>
                <a:cs typeface="+mn-cs"/>
              </a:rPr>
              <a:t> o </a:t>
            </a:r>
            <a:r>
              <a:rPr lang="it-IT" sz="2000" i="1" dirty="0" err="1">
                <a:latin typeface="+mn-lt"/>
                <a:cs typeface="+mn-cs"/>
              </a:rPr>
              <a:t>case-based</a:t>
            </a:r>
            <a:r>
              <a:rPr lang="it-IT" sz="2000" dirty="0">
                <a:latin typeface="+mn-lt"/>
                <a:cs typeface="+mn-cs"/>
              </a:rPr>
              <a:t>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FF0000"/>
                </a:solidFill>
                <a:latin typeface="+mn-lt"/>
                <a:cs typeface="+mn-cs"/>
              </a:rPr>
              <a:t>RIFLESSIVO</a:t>
            </a:r>
            <a:r>
              <a:rPr lang="it-IT" sz="2000" dirty="0">
                <a:latin typeface="+mn-lt"/>
                <a:cs typeface="+mn-cs"/>
              </a:rPr>
              <a:t>: il soggetto organizza ciò che apprende “riflettendo” sui processi svolti e sulle decisioni che questi hanno comportato, ovvero, il soggetto riflette su “cosa” e su “come” ha appreso.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>
          <a:xfrm>
            <a:off x="457200" y="1998663"/>
            <a:ext cx="8229600" cy="1143000"/>
          </a:xfrm>
        </p:spPr>
        <p:txBody>
          <a:bodyPr/>
          <a:lstStyle/>
          <a:p>
            <a:r>
              <a:rPr lang="it-IT" b="1" smtClean="0">
                <a:solidFill>
                  <a:srgbClr val="FF0000"/>
                </a:solidFill>
              </a:rPr>
              <a:t>COMPETENZE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Verso la società conoscitiva</a:t>
            </a:r>
            <a:br>
              <a:rPr lang="it-IT" sz="3600" b="1" smtClean="0">
                <a:solidFill>
                  <a:schemeClr val="bg1"/>
                </a:solidFill>
              </a:rPr>
            </a:br>
            <a:r>
              <a:rPr lang="it-IT" sz="2400" b="1" smtClean="0">
                <a:solidFill>
                  <a:schemeClr val="bg1"/>
                </a:solidFill>
              </a:rPr>
              <a:t>Libro Bianco dell’Istruzione (Edith CRESSON, 1995)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7024688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 b="1">
                <a:solidFill>
                  <a:srgbClr val="FF0000"/>
                </a:solidFill>
                <a:latin typeface="Times New Roman" pitchFamily="18" charset="0"/>
              </a:rPr>
              <a:t>3 shock trainanti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La permeabilità sociale delle tecnologie informatiche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La pressione del mercato mondiale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La civilizzazione scientifico/tecnologica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547813" y="3048000"/>
            <a:ext cx="6264275" cy="3046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Il campo problematico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1. Le competenze chiave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2. Il mutamento delle imprese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     in “organizzazioni che apprendono”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3. La formazione dei formatori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4. I progetti di mobilità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5. L’educazione permanente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6. Il riconoscimento delle qualifiche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Times New Roman" pitchFamily="18" charset="0"/>
              </a:rPr>
              <a:t>Verso la società conoscitiva</a:t>
            </a:r>
            <a:br>
              <a:rPr lang="it-IT" sz="36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lang="it-IT" sz="2400" b="1">
                <a:solidFill>
                  <a:schemeClr val="bg1"/>
                </a:solidFill>
                <a:latin typeface="Times New Roman" pitchFamily="18" charset="0"/>
              </a:rPr>
              <a:t>Libro Bianco dell’Istruzione (Edith CRESSON, 1995)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38400" y="1892300"/>
            <a:ext cx="430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LE INIZIATIVE PRINCIPALI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7200" y="2900363"/>
            <a:ext cx="8004175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600" b="1">
                <a:latin typeface="Times New Roman" pitchFamily="18" charset="0"/>
              </a:rPr>
              <a:t>Incoraggiare l’acquisizione di competenze nuove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600" b="1">
                <a:latin typeface="Times New Roman" pitchFamily="18" charset="0"/>
              </a:rPr>
              <a:t>Avvicinare la scuola e l’impresa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600" b="1">
                <a:latin typeface="Times New Roman" pitchFamily="18" charset="0"/>
              </a:rPr>
              <a:t>Lottare contro l’esclusione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600" b="1">
                <a:latin typeface="Times New Roman" pitchFamily="18" charset="0"/>
              </a:rPr>
              <a:t>Conoscere tre lingue europee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600" b="1">
                <a:latin typeface="Times New Roman" pitchFamily="18" charset="0"/>
              </a:rPr>
              <a:t>Trattare sullo stesso piano l’investimento materiale e </a:t>
            </a:r>
          </a:p>
          <a:p>
            <a:r>
              <a:rPr lang="it-IT" sz="2600" b="1">
                <a:latin typeface="Times New Roman" pitchFamily="18" charset="0"/>
              </a:rPr>
              <a:t>    l’investimento nella formazione</a:t>
            </a: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UNESCO: </a:t>
            </a:r>
            <a:r>
              <a:rPr lang="it-IT" sz="2800" b="1" i="1" smtClean="0">
                <a:solidFill>
                  <a:schemeClr val="bg1"/>
                </a:solidFill>
              </a:rPr>
              <a:t>Nell’educazione un tesoro</a:t>
            </a:r>
            <a:r>
              <a:rPr lang="it-IT" sz="2800" b="1" smtClean="0">
                <a:solidFill>
                  <a:schemeClr val="bg1"/>
                </a:solidFill>
              </a:rPr>
              <a:t/>
            </a:r>
            <a:br>
              <a:rPr lang="it-IT" sz="2800" b="1" smtClean="0">
                <a:solidFill>
                  <a:schemeClr val="bg1"/>
                </a:solidFill>
              </a:rPr>
            </a:br>
            <a:r>
              <a:rPr lang="it-IT" sz="2800" b="1" smtClean="0">
                <a:solidFill>
                  <a:schemeClr val="bg1"/>
                </a:solidFill>
              </a:rPr>
              <a:t>J. Delors, 1997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4213" y="1628775"/>
            <a:ext cx="7775575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002060"/>
                </a:solidFill>
                <a:latin typeface="Times New Roman" pitchFamily="18" charset="0"/>
              </a:rPr>
              <a:t>I quattro pilastri dell’educazione:</a:t>
            </a:r>
          </a:p>
          <a:p>
            <a:pPr algn="ctr"/>
            <a:r>
              <a:rPr lang="it-IT" sz="2400" b="1">
                <a:solidFill>
                  <a:srgbClr val="002060"/>
                </a:solidFill>
                <a:latin typeface="Times New Roman" pitchFamily="18" charset="0"/>
              </a:rPr>
              <a:t>Insegnare ad</a:t>
            </a:r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it-IT" sz="2800" b="1">
                <a:solidFill>
                  <a:srgbClr val="FF0000"/>
                </a:solidFill>
                <a:latin typeface="Times New Roman" pitchFamily="18" charset="0"/>
              </a:rPr>
              <a:t>apprendere</a:t>
            </a:r>
            <a:r>
              <a:rPr lang="it-IT" sz="32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                 a  </a:t>
            </a:r>
            <a:r>
              <a:rPr lang="it-IT" sz="2800" b="1">
                <a:solidFill>
                  <a:srgbClr val="FF0000"/>
                </a:solidFill>
                <a:latin typeface="Times New Roman" pitchFamily="18" charset="0"/>
              </a:rPr>
              <a:t>fare</a:t>
            </a:r>
          </a:p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                 a  </a:t>
            </a:r>
            <a:r>
              <a:rPr lang="it-IT" sz="2800" b="1">
                <a:solidFill>
                  <a:srgbClr val="FF0000"/>
                </a:solidFill>
                <a:latin typeface="Times New Roman" pitchFamily="18" charset="0"/>
              </a:rPr>
              <a:t>vivere</a:t>
            </a:r>
          </a:p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                 a  </a:t>
            </a:r>
            <a:r>
              <a:rPr lang="it-IT" sz="2800" b="1">
                <a:solidFill>
                  <a:srgbClr val="FF0000"/>
                </a:solidFill>
                <a:latin typeface="Times New Roman" pitchFamily="18" charset="0"/>
              </a:rPr>
              <a:t>convivere</a:t>
            </a:r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  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684213" y="4198938"/>
            <a:ext cx="7815262" cy="19383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H. GARDNER: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i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Sapere per comprendere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L’educazione continua a ruotare intorno a tre soli che hanno illuminato la storia dell’umanità: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VERITÀ BELLEZZA MORALE</a:t>
            </a: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r>
              <a:rPr lang="it-IT" sz="3600" b="1" smtClean="0">
                <a:solidFill>
                  <a:schemeClr val="bg1"/>
                </a:solidFill>
              </a:rPr>
              <a:t>Modelli in conflitto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8313" y="1268413"/>
            <a:ext cx="3741737" cy="1066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200" b="1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Verso la società conoscitiva</a:t>
            </a:r>
            <a:r>
              <a:rPr lang="it-IT" sz="2000" b="1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b="1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it-IT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Libro Bianco dell’Istruzione </a:t>
            </a:r>
          </a:p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(Edith CRESSON, 1995)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2492375"/>
            <a:ext cx="374332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Disegno curricolare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58963" y="3141663"/>
            <a:ext cx="1776412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MERCATO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19238" y="3908425"/>
            <a:ext cx="2189162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Profilo d’uscita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462088" y="4797425"/>
            <a:ext cx="2317750" cy="1200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Determinazioni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e scelte culturali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e didattiche 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1042988" y="3068638"/>
            <a:ext cx="0" cy="244792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4500563" y="1268413"/>
            <a:ext cx="4175125" cy="10810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UNESCO: </a:t>
            </a:r>
          </a:p>
          <a:p>
            <a:pPr algn="ctr">
              <a:defRPr/>
            </a:pPr>
            <a:r>
              <a:rPr lang="it-IT" sz="2200" b="1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Nell’educazione un tesoro</a:t>
            </a:r>
            <a:r>
              <a:rPr lang="it-IT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it-IT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r>
              <a:rPr lang="it-IT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J. Delors, 1997)</a:t>
            </a:r>
          </a:p>
        </p:txBody>
      </p:sp>
      <p:sp>
        <p:nvSpPr>
          <p:cNvPr id="27659" name="Text Box 5"/>
          <p:cNvSpPr txBox="1">
            <a:spLocks noChangeArrowheads="1"/>
          </p:cNvSpPr>
          <p:nvPr/>
        </p:nvSpPr>
        <p:spPr bwMode="auto">
          <a:xfrm>
            <a:off x="4500563" y="2492375"/>
            <a:ext cx="417512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Disegno curricolare 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310313" y="3141663"/>
            <a:ext cx="1717675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PERSONA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443663" y="4119563"/>
            <a:ext cx="1571625" cy="4619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SOCIETÀ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5724525" y="5084763"/>
            <a:ext cx="2351088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COMPETENZE</a:t>
            </a:r>
          </a:p>
        </p:txBody>
      </p:sp>
      <p:cxnSp>
        <p:nvCxnSpPr>
          <p:cNvPr id="25" name="Connettore 2 24"/>
          <p:cNvCxnSpPr/>
          <p:nvPr/>
        </p:nvCxnSpPr>
        <p:spPr>
          <a:xfrm>
            <a:off x="5076825" y="3068638"/>
            <a:ext cx="0" cy="244792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002060"/>
          </a:solidFill>
        </p:spPr>
        <p:txBody>
          <a:bodyPr/>
          <a:lstStyle/>
          <a:p>
            <a:r>
              <a:rPr lang="it-IT" sz="2800" b="1" smtClean="0">
                <a:solidFill>
                  <a:schemeClr val="bg1"/>
                </a:solidFill>
              </a:rPr>
              <a:t>La centralità politica e culturale delle competenze  </a:t>
            </a:r>
          </a:p>
        </p:txBody>
      </p:sp>
      <p:sp>
        <p:nvSpPr>
          <p:cNvPr id="28675" name="CasellaDiTesto 2"/>
          <p:cNvSpPr txBox="1">
            <a:spLocks noChangeArrowheads="1"/>
          </p:cNvSpPr>
          <p:nvPr/>
        </p:nvSpPr>
        <p:spPr bwMode="auto">
          <a:xfrm>
            <a:off x="468313" y="2060575"/>
            <a:ext cx="36718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Amartya Sen</a:t>
            </a:r>
            <a:r>
              <a:rPr lang="it-IT">
                <a:latin typeface="Times New Roman" pitchFamily="18" charset="0"/>
              </a:rPr>
              <a:t>: dal </a:t>
            </a:r>
            <a:r>
              <a:rPr lang="it-IT" b="1">
                <a:latin typeface="Times New Roman" pitchFamily="18" charset="0"/>
              </a:rPr>
              <a:t>PIL</a:t>
            </a:r>
            <a:r>
              <a:rPr lang="it-IT">
                <a:latin typeface="Times New Roman" pitchFamily="18" charset="0"/>
              </a:rPr>
              <a:t> alle </a:t>
            </a:r>
            <a:r>
              <a:rPr lang="it-IT" b="1" i="1">
                <a:latin typeface="Times New Roman" pitchFamily="18" charset="0"/>
              </a:rPr>
              <a:t>capacità</a:t>
            </a:r>
            <a:r>
              <a:rPr lang="it-IT">
                <a:latin typeface="Times New Roman" pitchFamily="18" charset="0"/>
              </a:rPr>
              <a:t> (la dignità). </a:t>
            </a:r>
          </a:p>
          <a:p>
            <a:r>
              <a:rPr lang="it-IT">
                <a:latin typeface="Times New Roman" pitchFamily="18" charset="0"/>
              </a:rPr>
              <a:t> </a:t>
            </a:r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Marta Nussbaum</a:t>
            </a:r>
            <a:r>
              <a:rPr lang="it-IT">
                <a:latin typeface="Times New Roman" pitchFamily="18" charset="0"/>
              </a:rPr>
              <a:t>: la </a:t>
            </a:r>
            <a:r>
              <a:rPr lang="it-IT" b="1" i="1">
                <a:latin typeface="Times New Roman" pitchFamily="18" charset="0"/>
              </a:rPr>
              <a:t>capacità di sorridere</a:t>
            </a:r>
            <a:r>
              <a:rPr lang="it-IT">
                <a:latin typeface="Times New Roman" pitchFamily="18" charset="0"/>
              </a:rPr>
              <a:t> (il progetto di vita).</a:t>
            </a:r>
            <a:endParaRPr lang="it-IT"/>
          </a:p>
        </p:txBody>
      </p:sp>
      <p:sp>
        <p:nvSpPr>
          <p:cNvPr id="28676" name="CasellaDiTesto 3"/>
          <p:cNvSpPr txBox="1">
            <a:spLocks noChangeArrowheads="1"/>
          </p:cNvSpPr>
          <p:nvPr/>
        </p:nvSpPr>
        <p:spPr bwMode="auto">
          <a:xfrm>
            <a:off x="468313" y="1341438"/>
            <a:ext cx="82804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</a:rPr>
              <a:t>Il BENESSERE, individuale e collettivo, si può misurare???</a:t>
            </a:r>
          </a:p>
          <a:p>
            <a:pPr algn="ctr"/>
            <a:r>
              <a:rPr lang="it-IT" sz="2000" b="1" i="1">
                <a:solidFill>
                  <a:srgbClr val="002060"/>
                </a:solidFill>
              </a:rPr>
              <a:t>benessere = felicità </a:t>
            </a:r>
          </a:p>
        </p:txBody>
      </p:sp>
      <p:sp>
        <p:nvSpPr>
          <p:cNvPr id="28677" name="CasellaDiTesto 4"/>
          <p:cNvSpPr txBox="1">
            <a:spLocks noChangeArrowheads="1"/>
          </p:cNvSpPr>
          <p:nvPr/>
        </p:nvSpPr>
        <p:spPr bwMode="auto">
          <a:xfrm>
            <a:off x="4284663" y="2233613"/>
            <a:ext cx="43910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2001 – L’OCSE </a:t>
            </a:r>
            <a:r>
              <a:rPr lang="it-IT"/>
              <a:t>– avvia la discussione sul superamento del PIL;</a:t>
            </a:r>
          </a:p>
          <a:p>
            <a:r>
              <a:rPr lang="it-IT" b="1">
                <a:solidFill>
                  <a:srgbClr val="FF0000"/>
                </a:solidFill>
              </a:rPr>
              <a:t>2007 – </a:t>
            </a:r>
            <a:r>
              <a:rPr lang="it-IT" b="1" i="1">
                <a:solidFill>
                  <a:srgbClr val="FF0000"/>
                </a:solidFill>
              </a:rPr>
              <a:t>Dichiarazione di Istambul </a:t>
            </a:r>
            <a:r>
              <a:rPr lang="it-IT"/>
              <a:t>– adottata dalle maggiori organizzazioni internazionali; </a:t>
            </a:r>
          </a:p>
          <a:p>
            <a:r>
              <a:rPr lang="it-IT" b="1">
                <a:solidFill>
                  <a:srgbClr val="FF0000"/>
                </a:solidFill>
              </a:rPr>
              <a:t>2008 / 2009 </a:t>
            </a:r>
            <a:r>
              <a:rPr lang="it-IT"/>
              <a:t>– Francia, voluta da Sarkozy – </a:t>
            </a:r>
            <a:r>
              <a:rPr lang="it-IT" b="1">
                <a:solidFill>
                  <a:srgbClr val="FF0000"/>
                </a:solidFill>
              </a:rPr>
              <a:t>“</a:t>
            </a:r>
            <a:r>
              <a:rPr lang="it-IT" b="1" i="1">
                <a:solidFill>
                  <a:srgbClr val="FF0000"/>
                </a:solidFill>
              </a:rPr>
              <a:t>Commissione sulla misurazione della performance economica e del progresso sociale</a:t>
            </a:r>
            <a:r>
              <a:rPr lang="it-IT" b="1">
                <a:solidFill>
                  <a:srgbClr val="FF0000"/>
                </a:solidFill>
              </a:rPr>
              <a:t>” </a:t>
            </a:r>
            <a:r>
              <a:rPr lang="it-IT"/>
              <a:t>(detta commissione </a:t>
            </a:r>
            <a:r>
              <a:rPr lang="it-IT" i="1"/>
              <a:t>Stiglitz – Sen – Fitoussi – la commissione dei 5 premi Nobel</a:t>
            </a:r>
            <a:r>
              <a:rPr lang="it-IT"/>
              <a:t>). </a:t>
            </a:r>
          </a:p>
        </p:txBody>
      </p:sp>
      <p:sp>
        <p:nvSpPr>
          <p:cNvPr id="28678" name="CasellaDiTesto 5"/>
          <p:cNvSpPr txBox="1">
            <a:spLocks noChangeArrowheads="1"/>
          </p:cNvSpPr>
          <p:nvPr/>
        </p:nvSpPr>
        <p:spPr bwMode="auto">
          <a:xfrm>
            <a:off x="468313" y="3573463"/>
            <a:ext cx="3598862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2060"/>
                </a:solidFill>
              </a:rPr>
              <a:t>2011</a:t>
            </a:r>
            <a:r>
              <a:rPr lang="it-IT"/>
              <a:t> [CNEL – ISTAT – (A. Marzano e E. Giovannini)] hanno costituito </a:t>
            </a:r>
            <a:r>
              <a:rPr lang="it-IT" b="1">
                <a:solidFill>
                  <a:srgbClr val="002060"/>
                </a:solidFill>
              </a:rPr>
              <a:t>“Comitato di indirizzo” </a:t>
            </a:r>
            <a:r>
              <a:rPr lang="it-IT"/>
              <a:t>incaricato di sviluppare una definizione condivisa del progresso e del benessere della società italiana. – </a:t>
            </a:r>
            <a:r>
              <a:rPr lang="it-IT" b="1">
                <a:solidFill>
                  <a:srgbClr val="002060"/>
                </a:solidFill>
              </a:rPr>
              <a:t>2013</a:t>
            </a:r>
            <a:r>
              <a:rPr lang="it-IT"/>
              <a:t> – Pubblicazione del </a:t>
            </a:r>
            <a:r>
              <a:rPr lang="it-IT" b="1" i="1">
                <a:solidFill>
                  <a:srgbClr val="002060"/>
                </a:solidFill>
              </a:rPr>
              <a:t>Rapporto</a:t>
            </a:r>
            <a:r>
              <a:rPr lang="it-IT"/>
              <a:t>   </a:t>
            </a:r>
          </a:p>
        </p:txBody>
      </p:sp>
      <p:sp>
        <p:nvSpPr>
          <p:cNvPr id="28679" name="CasellaDiTesto 6"/>
          <p:cNvSpPr txBox="1">
            <a:spLocks noChangeArrowheads="1"/>
          </p:cNvSpPr>
          <p:nvPr/>
        </p:nvSpPr>
        <p:spPr bwMode="auto">
          <a:xfrm>
            <a:off x="4284663" y="5651500"/>
            <a:ext cx="4319587" cy="3698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chemeClr val="bg1"/>
                </a:solidFill>
              </a:rPr>
              <a:t>BES – Benessere Equo e Sostenibile</a:t>
            </a:r>
            <a:r>
              <a:rPr lang="it-IT"/>
              <a:t>. 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solidFill>
            <a:srgbClr val="00206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400" b="1" smtClean="0">
                <a:solidFill>
                  <a:schemeClr val="bg1"/>
                </a:solidFill>
              </a:rPr>
              <a:t>Le competenze chiave </a:t>
            </a:r>
            <a:br>
              <a:rPr lang="it-IT" sz="3400" b="1" smtClean="0">
                <a:solidFill>
                  <a:schemeClr val="bg1"/>
                </a:solidFill>
              </a:rPr>
            </a:br>
            <a:r>
              <a:rPr lang="it-IT" sz="2800" b="1" smtClean="0">
                <a:solidFill>
                  <a:schemeClr val="bg1"/>
                </a:solidFill>
              </a:rPr>
              <a:t>per l’apprendimento permanente</a:t>
            </a:r>
          </a:p>
        </p:txBody>
      </p:sp>
      <p:sp>
        <p:nvSpPr>
          <p:cNvPr id="4" name="Angolo ripiegato 3"/>
          <p:cNvSpPr/>
          <p:nvPr/>
        </p:nvSpPr>
        <p:spPr>
          <a:xfrm>
            <a:off x="500063" y="3214688"/>
            <a:ext cx="2357437" cy="3143250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002060"/>
                </a:solidFill>
              </a:rPr>
              <a:t>Competenza chiave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002060"/>
                </a:solidFill>
              </a:rPr>
              <a:t>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002060"/>
                </a:solidFill>
              </a:rPr>
              <a:t>Livello essenziale di preparazione alla vita adulta e lavorativa che, altresì, costituisce la “base” per ulteriori occasioni di apprendimento lungo tutto il corso della vita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3000375" y="1500188"/>
            <a:ext cx="5643563" cy="12144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002060"/>
                </a:solidFill>
              </a:rPr>
              <a:t>Nel quadro europeo -  le competenze chiave per: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00206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realizzazione personale</a:t>
            </a:r>
            <a:r>
              <a:rPr lang="it-IT" b="1" dirty="0">
                <a:solidFill>
                  <a:srgbClr val="002060"/>
                </a:solidFill>
              </a:rPr>
              <a:t>; la </a:t>
            </a:r>
            <a:r>
              <a:rPr lang="it-IT" sz="2000" b="1" dirty="0">
                <a:solidFill>
                  <a:srgbClr val="FF0000"/>
                </a:solidFill>
              </a:rPr>
              <a:t>cittadinanza attiva</a:t>
            </a:r>
            <a:r>
              <a:rPr lang="it-IT" b="1" dirty="0">
                <a:solidFill>
                  <a:srgbClr val="002060"/>
                </a:solidFill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00206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coesione sociale</a:t>
            </a:r>
            <a:r>
              <a:rPr lang="it-IT" b="1" dirty="0">
                <a:solidFill>
                  <a:srgbClr val="002060"/>
                </a:solidFill>
              </a:rPr>
              <a:t>; l’</a:t>
            </a:r>
            <a:r>
              <a:rPr lang="it-IT" sz="2000" b="1" dirty="0" err="1">
                <a:solidFill>
                  <a:srgbClr val="FF0000"/>
                </a:solidFill>
              </a:rPr>
              <a:t>occupabilità</a:t>
            </a:r>
            <a:r>
              <a:rPr lang="it-IT" sz="2000" b="1" dirty="0">
                <a:solidFill>
                  <a:srgbClr val="FF0000"/>
                </a:solidFill>
              </a:rPr>
              <a:t> nella società della conoscenza</a:t>
            </a:r>
            <a:r>
              <a:rPr lang="it-IT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29701" name="CasellaDiTesto 7"/>
          <p:cNvSpPr txBox="1">
            <a:spLocks noChangeArrowheads="1"/>
          </p:cNvSpPr>
          <p:nvPr/>
        </p:nvSpPr>
        <p:spPr bwMode="auto">
          <a:xfrm>
            <a:off x="500063" y="1500188"/>
            <a:ext cx="24288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Raccomandazione del Parlamento europeo </a:t>
            </a:r>
          </a:p>
          <a:p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e del Consiglio del </a:t>
            </a:r>
          </a:p>
          <a:p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18 dicembre 2006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14688" y="3143250"/>
            <a:ext cx="5500687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OTTO COMPETENZE CHIAVE PER GLI EUROPEI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Comunicazione nella madrelingua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Comunicazione nelle lingue straniere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Competenza matematica e competenza di base in scienza e tecnologia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Competenza digitale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Imparare ad imparare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Competenze sociali e civiche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Spirito di iniziativa e imprenditorialità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it-IT" b="1" dirty="0">
                <a:latin typeface="+mn-lt"/>
                <a:cs typeface="+mn-cs"/>
              </a:rPr>
              <a:t>Consapevolezza ed espressione culturale.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+mn-lt"/>
              <a:cs typeface="+mn-cs"/>
            </a:endParaRP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7747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COMPETENZA</a:t>
            </a:r>
          </a:p>
        </p:txBody>
      </p:sp>
      <p:sp>
        <p:nvSpPr>
          <p:cNvPr id="30723" name="Rectangle 9"/>
          <p:cNvSpPr>
            <a:spLocks noChangeArrowheads="1"/>
          </p:cNvSpPr>
          <p:nvPr/>
        </p:nvSpPr>
        <p:spPr bwMode="auto">
          <a:xfrm>
            <a:off x="611188" y="4511675"/>
            <a:ext cx="79216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r>
              <a:rPr lang="it-IT" sz="2000" b="1">
                <a:latin typeface="Calibri" pitchFamily="34" charset="0"/>
                <a:cs typeface="Times New Roman" pitchFamily="18" charset="0"/>
              </a:rPr>
              <a:t>E’ una caratteristica dell’agire umano</a:t>
            </a:r>
            <a:endParaRPr lang="it-IT" sz="2000">
              <a:latin typeface="Calibri" pitchFamily="34" charset="0"/>
            </a:endParaRPr>
          </a:p>
          <a:p>
            <a:pPr eaLnBrk="0" hangingPunct="0"/>
            <a:r>
              <a:rPr lang="it-IT" sz="2000" b="1">
                <a:latin typeface="Calibri" pitchFamily="34" charset="0"/>
                <a:cs typeface="Times New Roman" pitchFamily="18" charset="0"/>
              </a:rPr>
              <a:t>E’ un insieme di capacità singolari. </a:t>
            </a:r>
          </a:p>
          <a:p>
            <a:pPr eaLnBrk="0" hangingPunct="0"/>
            <a:r>
              <a:rPr lang="it-IT" sz="2000" b="1">
                <a:latin typeface="Calibri" pitchFamily="34" charset="0"/>
                <a:cs typeface="Times New Roman" pitchFamily="18" charset="0"/>
              </a:rPr>
              <a:t>E’ propria di un singolo individuo ed è inseparabile dalla sua storia e dalla sua personalità. </a:t>
            </a:r>
            <a:endParaRPr lang="it-IT" sz="2000">
              <a:latin typeface="Calibri" pitchFamily="34" charset="0"/>
            </a:endParaRPr>
          </a:p>
        </p:txBody>
      </p:sp>
      <p:sp>
        <p:nvSpPr>
          <p:cNvPr id="30724" name="CasellaDiTesto 6"/>
          <p:cNvSpPr txBox="1">
            <a:spLocks noChangeArrowheads="1"/>
          </p:cNvSpPr>
          <p:nvPr/>
        </p:nvSpPr>
        <p:spPr bwMode="auto">
          <a:xfrm>
            <a:off x="539750" y="1471613"/>
            <a:ext cx="8135938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CAPACITÀ DI FAR FRONTE A UN COMPITO O AD UN INSIEME DI COMPITI, RIUSCENDO A METTERE IN MOTO E AD ORCHESTRARE LE PROPRIE RISORSE INTERNE, COGNITIVE AFFETTIVE E VOLITIVE, E A UTILIZZARE QUELLE ESTERNE DISPONIBILI IN MODO COERENTE E FECONDO </a:t>
            </a:r>
            <a:r>
              <a:rPr lang="it-IT" sz="1600">
                <a:latin typeface="Times New Roman" pitchFamily="18" charset="0"/>
                <a:cs typeface="Times New Roman" pitchFamily="18" charset="0"/>
              </a:rPr>
              <a:t>(Pellerey)</a:t>
            </a:r>
            <a:endParaRPr lang="it-IT" sz="1600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pPr algn="just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Comprovata capacità di utilizzare conoscenze, abilità e capacità personali, sociali e/o metodologiche, in situazioni di lavoro o di studio e nello sviluppo professionale e personale</a:t>
            </a:r>
            <a:r>
              <a:rPr lang="it-IT">
                <a:latin typeface="Calibri" pitchFamily="34" charset="0"/>
              </a:rPr>
              <a:t>. </a:t>
            </a:r>
          </a:p>
          <a:p>
            <a:pPr algn="just"/>
            <a:r>
              <a:rPr lang="it-IT" sz="1400" b="1" i="1">
                <a:latin typeface="Calibri" pitchFamily="34" charset="0"/>
              </a:rPr>
              <a:t>Raccomandazione del Parlamento europeo e del Consiglio – 23 aprile 2008 </a:t>
            </a:r>
          </a:p>
          <a:p>
            <a:pPr algn="just"/>
            <a:r>
              <a:rPr lang="it-IT" sz="1400" b="1" i="1">
                <a:latin typeface="Calibri" pitchFamily="34" charset="0"/>
              </a:rPr>
              <a:t>Quadro europeo delle qualifiche per l’apprendimento permanente</a:t>
            </a:r>
            <a:r>
              <a:rPr lang="it-IT" sz="1400" b="1">
                <a:latin typeface="Calibri" pitchFamily="34" charset="0"/>
              </a:rPr>
              <a:t>.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b="1" smtClean="0">
                <a:solidFill>
                  <a:schemeClr val="bg1"/>
                </a:solidFill>
              </a:rPr>
              <a:t>Programma scolastico </a:t>
            </a:r>
          </a:p>
        </p:txBody>
      </p:sp>
      <p:sp>
        <p:nvSpPr>
          <p:cNvPr id="4099" name="CasellaDiTesto 2"/>
          <p:cNvSpPr txBox="1">
            <a:spLocks noChangeArrowheads="1"/>
          </p:cNvSpPr>
          <p:nvPr/>
        </p:nvSpPr>
        <p:spPr bwMode="auto">
          <a:xfrm>
            <a:off x="755650" y="2349500"/>
            <a:ext cx="7129463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latin typeface="Calibri" pitchFamily="34" charset="0"/>
              </a:rPr>
              <a:t>Un programma scolastico</a:t>
            </a:r>
          </a:p>
          <a:p>
            <a:pPr algn="ctr"/>
            <a:r>
              <a:rPr lang="it-IT" sz="3200" b="1">
                <a:solidFill>
                  <a:srgbClr val="FF0000"/>
                </a:solidFill>
                <a:latin typeface="Calibri" pitchFamily="34" charset="0"/>
              </a:rPr>
              <a:t> è il progetto di un gruppo sociale </a:t>
            </a:r>
          </a:p>
          <a:p>
            <a:pPr algn="ctr"/>
            <a:r>
              <a:rPr lang="it-IT" sz="3200" b="1">
                <a:solidFill>
                  <a:srgbClr val="FF0000"/>
                </a:solidFill>
                <a:latin typeface="Calibri" pitchFamily="34" charset="0"/>
              </a:rPr>
              <a:t>per le esperienze educative dei fanciulli nella scuola</a:t>
            </a:r>
          </a:p>
          <a:p>
            <a:endParaRPr lang="it-IT">
              <a:latin typeface="Calibri" pitchFamily="34" charset="0"/>
            </a:endParaRPr>
          </a:p>
          <a:p>
            <a:pPr algn="r"/>
            <a:r>
              <a:rPr lang="it-IT">
                <a:latin typeface="Calibri" pitchFamily="34" charset="0"/>
              </a:rPr>
              <a:t>Beauchamp, </a:t>
            </a:r>
            <a:r>
              <a:rPr lang="it-IT" i="1">
                <a:latin typeface="Calibri" pitchFamily="34" charset="0"/>
              </a:rPr>
              <a:t>Curriculum Theory</a:t>
            </a:r>
            <a:r>
              <a:rPr lang="it-IT">
                <a:latin typeface="Calibri" pitchFamily="34" charset="0"/>
              </a:rPr>
              <a:t>, 1961.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LA SCUOLA DELLE COMPETENZE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68313" y="1485900"/>
            <a:ext cx="8064500" cy="15859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/>
            <a:r>
              <a:rPr lang="it-IT" sz="2000" b="1" i="1">
                <a:latin typeface="Calibri" pitchFamily="34" charset="0"/>
              </a:rPr>
              <a:t>Dalle conoscenze all’uso delle conoscenze = competenze</a:t>
            </a:r>
          </a:p>
          <a:p>
            <a:pPr algn="ctr"/>
            <a:endParaRPr lang="it-IT" sz="2000" b="1">
              <a:latin typeface="Calibri" pitchFamily="34" charset="0"/>
            </a:endParaRPr>
          </a:p>
          <a:p>
            <a:pPr algn="ctr"/>
            <a:r>
              <a:rPr lang="it-IT" sz="2000" b="1">
                <a:latin typeface="Calibri" pitchFamily="34" charset="0"/>
              </a:rPr>
              <a:t>Dall’aula come luogo esclusivo ai laboratori</a:t>
            </a:r>
            <a:endParaRPr lang="it-IT" sz="2000">
              <a:latin typeface="Calibri" pitchFamily="34" charset="0"/>
            </a:endParaRPr>
          </a:p>
          <a:p>
            <a:pPr algn="ctr"/>
            <a:endParaRPr lang="it-IT" sz="2000" b="1">
              <a:latin typeface="Calibri" pitchFamily="34" charset="0"/>
            </a:endParaRPr>
          </a:p>
          <a:p>
            <a:pPr algn="ctr"/>
            <a:r>
              <a:rPr lang="it-IT" sz="2000" b="1">
                <a:latin typeface="Calibri" pitchFamily="34" charset="0"/>
              </a:rPr>
              <a:t>Visione antropologica ed epistemologica più impegnativa</a:t>
            </a:r>
            <a:endParaRPr lang="it-IT" sz="2000">
              <a:latin typeface="Calibri" pitchFamily="34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1476375" y="30686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39750" y="3713163"/>
            <a:ext cx="1863725" cy="10842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CONOSCENZE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Dichiarative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Procedurali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Contestuali 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3851275" y="3141663"/>
            <a:ext cx="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916238" y="3716338"/>
            <a:ext cx="1871662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Abilità intellettuali e pratiche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7524750" y="31416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6443663" y="3716338"/>
            <a:ext cx="2016125" cy="7921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Disposizioni interne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Interessi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Valori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5580063" y="3141663"/>
            <a:ext cx="0" cy="1439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3635375" y="4724400"/>
            <a:ext cx="3960813" cy="11525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Capacità di orchestrare e mobilitare schemi, conoscenze, abilità, risorse interne ed esterne</a:t>
            </a: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COMPETENZA</a:t>
            </a:r>
            <a:br>
              <a:rPr lang="it-IT" sz="2800" b="1" smtClean="0">
                <a:solidFill>
                  <a:schemeClr val="bg1"/>
                </a:solidFill>
              </a:rPr>
            </a:br>
            <a:r>
              <a:rPr lang="it-IT" sz="2400" b="1" smtClean="0">
                <a:solidFill>
                  <a:schemeClr val="bg1"/>
                </a:solidFill>
              </a:rPr>
              <a:t>aspetti soggettivi – oggettivi – intersoggettivi </a:t>
            </a:r>
            <a:endParaRPr lang="it-IT" sz="2400" smtClean="0">
              <a:solidFill>
                <a:schemeClr val="bg1"/>
              </a:solidFill>
            </a:endParaRPr>
          </a:p>
        </p:txBody>
      </p:sp>
      <p:graphicFrame>
        <p:nvGraphicFramePr>
          <p:cNvPr id="35844" name="Group 4"/>
          <p:cNvGraphicFramePr>
            <a:graphicFrameLocks noGrp="1"/>
          </p:cNvGraphicFramePr>
          <p:nvPr/>
        </p:nvGraphicFramePr>
        <p:xfrm>
          <a:off x="755650" y="1577975"/>
          <a:ext cx="7632700" cy="4443413"/>
        </p:xfrm>
        <a:graphic>
          <a:graphicData uri="http://schemas.openxmlformats.org/drawingml/2006/table">
            <a:tbl>
              <a:tblPr/>
              <a:tblGrid>
                <a:gridCol w="3817938"/>
                <a:gridCol w="3814762"/>
              </a:tblGrid>
              <a:tr h="624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RISORSE INTERNE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(Patrimonio interiore)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RISORSE ESTERNE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(Patrimonio ambientale)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149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Interesse per il problema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Disponibilit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 motivazione all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impegno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Attenzione e concentrazione sul compito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Capacit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integrazione sociale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Capacit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 mobilitare conoscenze e abilit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 gruppo (competenze / conoscenze distribuite)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 materiali / gli strumenti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 supporti (i facilitatori)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 sfida problematica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Le conoscenze e le informazioni reperibili.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18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 didattica per competenze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implica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205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Un compito da svolgere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Una situazione da affrontare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 mobilitazione di tutte le risorse del soggetto e quelle utili dell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ambiente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interazione sociale e cooperativa 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ll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possesso di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abitudini di lavoro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di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abilit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à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 studio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•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Il laboratorio come luogo di didattica </a:t>
                      </a:r>
                      <a:r>
                        <a:rPr kumimoji="0" lang="it-IT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metacognitiva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it-IT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apprendere ad apprendere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2819400"/>
            <a:ext cx="9144000" cy="40386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33795" name="Picture 3" descr="Icebe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8100" y="1116013"/>
            <a:ext cx="41275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09600" y="228600"/>
            <a:ext cx="7924800" cy="58420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bg1"/>
                </a:solidFill>
                <a:latin typeface="+mj-lt"/>
                <a:cs typeface="+mn-cs"/>
              </a:rPr>
              <a:t>RAFFIGURAZIONE DELLA COMPETENZA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09600" y="1222375"/>
            <a:ext cx="1349375" cy="301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600" b="1">
                <a:latin typeface="Calibri" pitchFamily="34" charset="0"/>
              </a:rPr>
              <a:t>esperienza</a:t>
            </a:r>
            <a:endParaRPr lang="it-IT" sz="1600">
              <a:latin typeface="Calibri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09600" y="3505200"/>
            <a:ext cx="12954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latin typeface="Calibri" pitchFamily="34" charset="0"/>
              </a:rPr>
              <a:t>motivazione</a:t>
            </a:r>
            <a:endParaRPr lang="it-IT">
              <a:latin typeface="Calibri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948488" y="1600200"/>
            <a:ext cx="1727200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600" b="1">
                <a:latin typeface="Calibri" pitchFamily="34" charset="0"/>
              </a:rPr>
              <a:t>conoscenze specifiche e trasversali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8313" y="1828800"/>
            <a:ext cx="1582737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latin typeface="Calibri" pitchFamily="34" charset="0"/>
              </a:rPr>
              <a:t>abilità schemi</a:t>
            </a:r>
          </a:p>
        </p:txBody>
      </p:sp>
      <p:sp>
        <p:nvSpPr>
          <p:cNvPr id="33801" name="WordArt 9"/>
          <p:cNvSpPr>
            <a:spLocks noChangeArrowheads="1" noChangeShapeType="1" noTextEdit="1"/>
          </p:cNvSpPr>
          <p:nvPr/>
        </p:nvSpPr>
        <p:spPr bwMode="auto">
          <a:xfrm>
            <a:off x="5219700" y="1295400"/>
            <a:ext cx="876300" cy="4270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it-IT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habitus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6858000" y="3716338"/>
            <a:ext cx="2057400" cy="7794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latin typeface="Calibri" pitchFamily="34" charset="0"/>
              </a:rPr>
              <a:t>Storia personale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6934200" y="5105400"/>
            <a:ext cx="1905000" cy="7715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latin typeface="Calibri" pitchFamily="34" charset="0"/>
              </a:rPr>
              <a:t>Ruolo  sociale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81000" y="5638800"/>
            <a:ext cx="1676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latin typeface="Calibri" pitchFamily="34" charset="0"/>
              </a:rPr>
              <a:t>Immagine di sé</a:t>
            </a:r>
            <a:endParaRPr lang="it-IT">
              <a:latin typeface="Calibri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381000" y="4572000"/>
            <a:ext cx="1676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latin typeface="Calibri" pitchFamily="34" charset="0"/>
              </a:rPr>
              <a:t>Storia scolastica</a:t>
            </a:r>
            <a:endParaRPr lang="it-IT">
              <a:latin typeface="Calibri" pitchFamily="34" charset="0"/>
            </a:endParaRPr>
          </a:p>
        </p:txBody>
      </p:sp>
      <p:sp>
        <p:nvSpPr>
          <p:cNvPr id="33806" name="WordArt 14"/>
          <p:cNvSpPr>
            <a:spLocks noChangeArrowheads="1" noChangeShapeType="1" noTextEdit="1"/>
          </p:cNvSpPr>
          <p:nvPr/>
        </p:nvSpPr>
        <p:spPr bwMode="auto">
          <a:xfrm>
            <a:off x="2667000" y="1447800"/>
            <a:ext cx="18288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it-IT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competenza</a:t>
            </a:r>
          </a:p>
        </p:txBody>
      </p:sp>
      <p:sp>
        <p:nvSpPr>
          <p:cNvPr id="15" name="Segnaposto piè di pagina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200" smtClean="0">
                <a:solidFill>
                  <a:schemeClr val="bg1"/>
                </a:solidFill>
              </a:rPr>
              <a:t>L’alunno e il compito di apprendimento </a:t>
            </a:r>
          </a:p>
        </p:txBody>
      </p:sp>
      <p:sp>
        <p:nvSpPr>
          <p:cNvPr id="3" name="Ovale 2"/>
          <p:cNvSpPr/>
          <p:nvPr/>
        </p:nvSpPr>
        <p:spPr>
          <a:xfrm>
            <a:off x="7956550" y="404813"/>
            <a:ext cx="719138" cy="6477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1</a:t>
            </a:r>
          </a:p>
        </p:txBody>
      </p:sp>
      <p:sp>
        <p:nvSpPr>
          <p:cNvPr id="34820" name="CasellaDiTesto 3"/>
          <p:cNvSpPr txBox="1">
            <a:spLocks noChangeArrowheads="1"/>
          </p:cNvSpPr>
          <p:nvPr/>
        </p:nvSpPr>
        <p:spPr bwMode="auto">
          <a:xfrm>
            <a:off x="539750" y="1412875"/>
            <a:ext cx="8135938" cy="46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tabLst>
                <a:tab pos="914400" algn="l"/>
              </a:tabLst>
            </a:pPr>
            <a:r>
              <a:rPr lang="it-IT" sz="2000">
                <a:latin typeface="Calibri" pitchFamily="34" charset="0"/>
              </a:rPr>
              <a:t>Affrontare il compito d’apprendimento presuppone alcune abilità e abitudini di lavoro che l’allievo deve via via affinare con il crescere delle difficoltà.</a:t>
            </a:r>
          </a:p>
          <a:p>
            <a:pPr marL="342900" indent="-342900" algn="ctr">
              <a:tabLst>
                <a:tab pos="914400" algn="l"/>
              </a:tabLst>
            </a:pPr>
            <a:endParaRPr lang="it-IT" sz="1100">
              <a:solidFill>
                <a:srgbClr val="FF0000"/>
              </a:solidFill>
              <a:latin typeface="Calibri" pitchFamily="34" charset="0"/>
            </a:endParaRPr>
          </a:p>
          <a:p>
            <a:pPr marL="342900" indent="-342900">
              <a:buFontTx/>
              <a:buAutoNum type="arabicPeriod"/>
              <a:tabLst>
                <a:tab pos="914400" algn="l"/>
              </a:tabLst>
            </a:pPr>
            <a:r>
              <a:rPr lang="it-IT" sz="2500" b="1" i="1">
                <a:solidFill>
                  <a:srgbClr val="FF0000"/>
                </a:solidFill>
                <a:latin typeface="Calibri" pitchFamily="34" charset="0"/>
              </a:rPr>
              <a:t>–</a:t>
            </a:r>
            <a:r>
              <a:rPr lang="it-IT" sz="2500" b="1" i="1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it-IT" sz="2500" b="1" i="1">
                <a:solidFill>
                  <a:srgbClr val="FF0000"/>
                </a:solidFill>
                <a:latin typeface="Calibri" pitchFamily="34" charset="0"/>
              </a:rPr>
              <a:t>COMPREDERE IL COMPITO</a:t>
            </a:r>
          </a:p>
          <a:p>
            <a:pPr marL="342900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       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a) – </a:t>
            </a:r>
            <a:r>
              <a:rPr lang="it-IT" sz="2500" b="1">
                <a:solidFill>
                  <a:srgbClr val="003399"/>
                </a:solidFill>
                <a:latin typeface="Calibri" pitchFamily="34" charset="0"/>
              </a:rPr>
              <a:t>analizzare il compito da svolgere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:</a:t>
            </a:r>
            <a:endParaRPr lang="it-IT" sz="2500">
              <a:solidFill>
                <a:srgbClr val="003399"/>
              </a:solidFill>
              <a:latin typeface="Calibri" pitchFamily="34" charset="0"/>
            </a:endParaRPr>
          </a:p>
          <a:p>
            <a:pPr marL="342900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	ha fatto proprio l’obiettivo?</a:t>
            </a:r>
            <a:endParaRPr lang="it-IT" sz="2500">
              <a:latin typeface="Calibri" pitchFamily="34" charset="0"/>
            </a:endParaRPr>
          </a:p>
          <a:p>
            <a:pPr marL="1257300" lvl="2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ha compreso le consegne?</a:t>
            </a:r>
            <a:endParaRPr lang="it-IT" sz="2500">
              <a:latin typeface="Calibri" pitchFamily="34" charset="0"/>
            </a:endParaRPr>
          </a:p>
          <a:p>
            <a:pPr marL="1257300" lvl="2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sa distinguere gli elementi e le fasi del compito?</a:t>
            </a:r>
            <a:endParaRPr lang="it-IT" sz="2500">
              <a:latin typeface="Calibri" pitchFamily="34" charset="0"/>
            </a:endParaRPr>
          </a:p>
          <a:p>
            <a:pPr marL="1257300" lvl="2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ha contestualizzato il compito?</a:t>
            </a:r>
          </a:p>
          <a:p>
            <a:pPr marL="1257300" lvl="2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        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b) – </a:t>
            </a:r>
            <a:r>
              <a:rPr lang="it-IT" sz="2500" b="1">
                <a:solidFill>
                  <a:srgbClr val="003399"/>
                </a:solidFill>
                <a:latin typeface="Calibri" pitchFamily="34" charset="0"/>
              </a:rPr>
              <a:t>impostare (progettare il compito):</a:t>
            </a:r>
            <a:endParaRPr lang="it-IT" sz="2500">
              <a:solidFill>
                <a:srgbClr val="003399"/>
              </a:solidFill>
              <a:latin typeface="Calibri" pitchFamily="34" charset="0"/>
            </a:endParaRPr>
          </a:p>
          <a:p>
            <a:pPr marL="342900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	ha dato ordine alle fasi e alle sequenze operative?</a:t>
            </a:r>
            <a:endParaRPr lang="it-IT" sz="2500">
              <a:latin typeface="Calibri" pitchFamily="34" charset="0"/>
            </a:endParaRPr>
          </a:p>
          <a:p>
            <a:pPr marL="342900" indent="-342900">
              <a:tabLst>
                <a:tab pos="914400" algn="l"/>
              </a:tabLst>
            </a:pPr>
            <a:r>
              <a:rPr lang="it-IT" sz="2500" i="1">
                <a:latin typeface="Calibri" pitchFamily="34" charset="0"/>
              </a:rPr>
              <a:t>	ha pianificato il lavoro?</a:t>
            </a:r>
            <a:endParaRPr lang="it-IT">
              <a:latin typeface="Calibri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200" smtClean="0">
                <a:solidFill>
                  <a:schemeClr val="bg1"/>
                </a:solidFill>
              </a:rPr>
              <a:t>L’alunno e il compito di apprendimento </a:t>
            </a:r>
          </a:p>
        </p:txBody>
      </p:sp>
      <p:sp>
        <p:nvSpPr>
          <p:cNvPr id="3" name="Ovale 2"/>
          <p:cNvSpPr/>
          <p:nvPr/>
        </p:nvSpPr>
        <p:spPr>
          <a:xfrm>
            <a:off x="7885113" y="333375"/>
            <a:ext cx="719137" cy="7191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2</a:t>
            </a:r>
          </a:p>
        </p:txBody>
      </p:sp>
      <p:sp>
        <p:nvSpPr>
          <p:cNvPr id="35844" name="CasellaDiTesto 3"/>
          <p:cNvSpPr txBox="1">
            <a:spLocks noChangeArrowheads="1"/>
          </p:cNvSpPr>
          <p:nvPr/>
        </p:nvSpPr>
        <p:spPr bwMode="auto">
          <a:xfrm>
            <a:off x="468313" y="1341438"/>
            <a:ext cx="820737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500" b="1" i="1">
                <a:solidFill>
                  <a:srgbClr val="FF0000"/>
                </a:solidFill>
                <a:latin typeface="Calibri" pitchFamily="34" charset="0"/>
              </a:rPr>
              <a:t>2. – ESEGUIRE IL COMPITO</a:t>
            </a:r>
          </a:p>
          <a:p>
            <a:endParaRPr lang="it-IT" sz="1200">
              <a:latin typeface="Calibri" pitchFamily="34" charset="0"/>
            </a:endParaRPr>
          </a:p>
          <a:p>
            <a:r>
              <a:rPr lang="it-IT" sz="2500" i="1">
                <a:latin typeface="Calibri" pitchFamily="34" charset="0"/>
              </a:rPr>
              <a:t>     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a) </a:t>
            </a:r>
            <a:r>
              <a:rPr lang="it-IT" sz="2500" b="1">
                <a:solidFill>
                  <a:srgbClr val="003399"/>
                </a:solidFill>
                <a:latin typeface="Calibri" pitchFamily="34" charset="0"/>
              </a:rPr>
              <a:t>analizzare e regolare l’impostazione del compito</a:t>
            </a:r>
            <a:endParaRPr lang="it-IT" sz="2500">
              <a:solidFill>
                <a:srgbClr val="003399"/>
              </a:solidFill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sa esaminare il suo modo di lavorare?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percepisce i suoi punti di efficacia e i suoi limiti?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verifica la progressione delle sue azioni e la direzione?</a:t>
            </a:r>
            <a:endParaRPr lang="it-IT" sz="2500">
              <a:latin typeface="Calibri" pitchFamily="34" charset="0"/>
            </a:endParaRPr>
          </a:p>
          <a:p>
            <a:r>
              <a:rPr lang="it-IT" sz="2500" i="1">
                <a:latin typeface="Calibri" pitchFamily="34" charset="0"/>
              </a:rPr>
              <a:t>      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b) </a:t>
            </a:r>
            <a:r>
              <a:rPr lang="it-IT" sz="2500" b="1">
                <a:solidFill>
                  <a:srgbClr val="003399"/>
                </a:solidFill>
                <a:latin typeface="Calibri" pitchFamily="34" charset="0"/>
              </a:rPr>
              <a:t>impegnarsi nel compito</a:t>
            </a:r>
            <a:endParaRPr lang="it-IT" sz="2500">
              <a:solidFill>
                <a:srgbClr val="003399"/>
              </a:solidFill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sa adattarsi agli imprevisti?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fa appello all’immaginazione?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utilizza tutte le risorse esterne disponibili? 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sa perseverare nell’azione?</a:t>
            </a:r>
            <a:endParaRPr lang="it-IT">
              <a:latin typeface="Calibri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200" smtClean="0">
                <a:solidFill>
                  <a:schemeClr val="bg1"/>
                </a:solidFill>
              </a:rPr>
              <a:t>L’alunno e il compito di apprendimento </a:t>
            </a:r>
          </a:p>
        </p:txBody>
      </p:sp>
      <p:sp>
        <p:nvSpPr>
          <p:cNvPr id="3" name="Ovale 2"/>
          <p:cNvSpPr/>
          <p:nvPr/>
        </p:nvSpPr>
        <p:spPr>
          <a:xfrm>
            <a:off x="7885113" y="333375"/>
            <a:ext cx="719137" cy="7191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3</a:t>
            </a:r>
          </a:p>
        </p:txBody>
      </p:sp>
      <p:sp>
        <p:nvSpPr>
          <p:cNvPr id="36868" name="CasellaDiTesto 3"/>
          <p:cNvSpPr txBox="1">
            <a:spLocks noChangeArrowheads="1"/>
          </p:cNvSpPr>
          <p:nvPr/>
        </p:nvSpPr>
        <p:spPr bwMode="auto">
          <a:xfrm>
            <a:off x="468313" y="1916113"/>
            <a:ext cx="8280400" cy="335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500" b="1" i="1">
                <a:solidFill>
                  <a:srgbClr val="FF0000"/>
                </a:solidFill>
                <a:latin typeface="Calibri" pitchFamily="34" charset="0"/>
              </a:rPr>
              <a:t>3. – PORTARE A TERMINE IL COMPITO</a:t>
            </a:r>
          </a:p>
          <a:p>
            <a:endParaRPr lang="it-IT" sz="1200">
              <a:latin typeface="Calibri" pitchFamily="34" charset="0"/>
            </a:endParaRPr>
          </a:p>
          <a:p>
            <a:r>
              <a:rPr lang="it-IT" sz="2500" i="1">
                <a:latin typeface="Calibri" pitchFamily="34" charset="0"/>
              </a:rPr>
              <a:t>     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a) </a:t>
            </a:r>
            <a:r>
              <a:rPr lang="it-IT" sz="2500" b="1">
                <a:solidFill>
                  <a:srgbClr val="003399"/>
                </a:solidFill>
                <a:latin typeface="Calibri" pitchFamily="34" charset="0"/>
              </a:rPr>
              <a:t>consapevolezza operativa</a:t>
            </a:r>
            <a:endParaRPr lang="it-IT" sz="2500">
              <a:solidFill>
                <a:srgbClr val="003399"/>
              </a:solidFill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sa regolare l’azione secondo le necessità?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usa le acquisizioni per avvicinarsi alle conclusioni?</a:t>
            </a:r>
            <a:endParaRPr lang="it-IT" sz="2500">
              <a:latin typeface="Calibri" pitchFamily="34" charset="0"/>
            </a:endParaRPr>
          </a:p>
          <a:p>
            <a:r>
              <a:rPr lang="it-IT" sz="2500" i="1">
                <a:latin typeface="Calibri" pitchFamily="34" charset="0"/>
              </a:rPr>
              <a:t>     </a:t>
            </a:r>
            <a:r>
              <a:rPr lang="it-IT" sz="2500" i="1">
                <a:solidFill>
                  <a:srgbClr val="003399"/>
                </a:solidFill>
                <a:latin typeface="Calibri" pitchFamily="34" charset="0"/>
              </a:rPr>
              <a:t>b) </a:t>
            </a:r>
            <a:r>
              <a:rPr lang="it-IT" sz="2500" b="1">
                <a:solidFill>
                  <a:srgbClr val="003399"/>
                </a:solidFill>
                <a:latin typeface="Calibri" pitchFamily="34" charset="0"/>
              </a:rPr>
              <a:t>sintesi e finalizzazione</a:t>
            </a:r>
            <a:endParaRPr lang="it-IT" sz="2500">
              <a:solidFill>
                <a:srgbClr val="003399"/>
              </a:solidFill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sa formulare le conclusioni del compito?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sa valutare la qualità del lavoro che ha compiuto?</a:t>
            </a:r>
            <a:endParaRPr lang="it-IT" sz="2500">
              <a:latin typeface="Calibri" pitchFamily="34" charset="0"/>
            </a:endParaRPr>
          </a:p>
          <a:p>
            <a:pPr lvl="2"/>
            <a:r>
              <a:rPr lang="it-IT" sz="2500" i="1">
                <a:latin typeface="Calibri" pitchFamily="34" charset="0"/>
              </a:rPr>
              <a:t>prova soddisfazione per quanto ha fatto?</a:t>
            </a:r>
            <a:endParaRPr lang="it-IT" sz="2500">
              <a:latin typeface="Calibri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200" smtClean="0">
                <a:solidFill>
                  <a:schemeClr val="bg1"/>
                </a:solidFill>
              </a:rPr>
              <a:t>L’alunno e il compito di apprendimento </a:t>
            </a:r>
          </a:p>
        </p:txBody>
      </p:sp>
      <p:sp>
        <p:nvSpPr>
          <p:cNvPr id="3" name="Ovale 2"/>
          <p:cNvSpPr/>
          <p:nvPr/>
        </p:nvSpPr>
        <p:spPr>
          <a:xfrm>
            <a:off x="7885113" y="333375"/>
            <a:ext cx="682625" cy="6477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/>
              <a:t>4</a:t>
            </a:r>
          </a:p>
        </p:txBody>
      </p:sp>
      <p:sp>
        <p:nvSpPr>
          <p:cNvPr id="37892" name="CasellaDiTesto 3"/>
          <p:cNvSpPr txBox="1">
            <a:spLocks noChangeArrowheads="1"/>
          </p:cNvSpPr>
          <p:nvPr/>
        </p:nvSpPr>
        <p:spPr bwMode="auto">
          <a:xfrm>
            <a:off x="1116013" y="1916113"/>
            <a:ext cx="7056437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i="1">
                <a:solidFill>
                  <a:srgbClr val="FF0000"/>
                </a:solidFill>
                <a:latin typeface="Calibri" pitchFamily="34" charset="0"/>
              </a:rPr>
              <a:t>ELEMENTI DI VALUTAZIONE</a:t>
            </a:r>
          </a:p>
          <a:p>
            <a:endParaRPr lang="it-IT" sz="2400">
              <a:latin typeface="Calibri" pitchFamily="34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it-IT" sz="2000" b="1" i="1">
                <a:solidFill>
                  <a:srgbClr val="002060"/>
                </a:solidFill>
                <a:latin typeface="Calibri" pitchFamily="34" charset="0"/>
              </a:rPr>
              <a:t>COMPRENSIONE DEL COMPITO</a:t>
            </a:r>
            <a:endParaRPr lang="it-IT" sz="2000">
              <a:solidFill>
                <a:srgbClr val="002060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it-IT" sz="2000" b="1" i="1">
                <a:solidFill>
                  <a:srgbClr val="002060"/>
                </a:solidFill>
                <a:latin typeface="Calibri" pitchFamily="34" charset="0"/>
              </a:rPr>
              <a:t>ANALISI E IPOTESI DI SVILUPPO</a:t>
            </a:r>
            <a:endParaRPr lang="it-IT" sz="2000">
              <a:solidFill>
                <a:srgbClr val="002060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it-IT" sz="2000" b="1" i="1">
                <a:solidFill>
                  <a:srgbClr val="002060"/>
                </a:solidFill>
                <a:latin typeface="Calibri" pitchFamily="34" charset="0"/>
              </a:rPr>
              <a:t>ESECUZIONE DEL COMPITO</a:t>
            </a:r>
            <a:endParaRPr lang="it-IT" sz="2000">
              <a:solidFill>
                <a:srgbClr val="002060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it-IT" sz="2000" b="1" i="1">
                <a:solidFill>
                  <a:srgbClr val="002060"/>
                </a:solidFill>
                <a:latin typeface="Calibri" pitchFamily="34" charset="0"/>
              </a:rPr>
              <a:t>PERSEVERANZA E CAPACITÀ DI ORGANIZZAZIONE </a:t>
            </a:r>
            <a:endParaRPr lang="it-IT" sz="2000">
              <a:solidFill>
                <a:srgbClr val="002060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it-IT" sz="2000" b="1" i="1">
                <a:solidFill>
                  <a:srgbClr val="002060"/>
                </a:solidFill>
                <a:latin typeface="Calibri" pitchFamily="34" charset="0"/>
              </a:rPr>
              <a:t>FORMULAZIONE DELLE CONCLUSIONI</a:t>
            </a:r>
          </a:p>
          <a:p>
            <a:endParaRPr lang="it-IT">
              <a:latin typeface="Calibri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002060"/>
          </a:solidFill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800" b="1" smtClean="0">
                <a:solidFill>
                  <a:schemeClr val="bg1"/>
                </a:solidFill>
              </a:rPr>
              <a:t>GRIGLIA PER L’ELABORAZIONE DELLE UNITÀ DI APPRENDIMENTO </a:t>
            </a:r>
            <a:endParaRPr lang="it-IT" sz="2800" smtClean="0">
              <a:solidFill>
                <a:schemeClr val="bg1"/>
              </a:solidFill>
            </a:endParaRPr>
          </a:p>
        </p:txBody>
      </p:sp>
      <p:graphicFrame>
        <p:nvGraphicFramePr>
          <p:cNvPr id="38652" name="Group 764"/>
          <p:cNvGraphicFramePr>
            <a:graphicFrameLocks noGrp="1"/>
          </p:cNvGraphicFramePr>
          <p:nvPr/>
        </p:nvGraphicFramePr>
        <p:xfrm>
          <a:off x="323850" y="1752600"/>
          <a:ext cx="8353425" cy="3078410"/>
        </p:xfrm>
        <a:graphic>
          <a:graphicData uri="http://schemas.openxmlformats.org/drawingml/2006/table">
            <a:tbl>
              <a:tblPr/>
              <a:tblGrid>
                <a:gridCol w="1122363"/>
                <a:gridCol w="433387"/>
                <a:gridCol w="431800"/>
                <a:gridCol w="431800"/>
                <a:gridCol w="433388"/>
                <a:gridCol w="933450"/>
                <a:gridCol w="182562"/>
                <a:gridCol w="1270000"/>
                <a:gridCol w="515938"/>
                <a:gridCol w="654050"/>
                <a:gridCol w="817562"/>
                <a:gridCol w="1127125"/>
              </a:tblGrid>
              <a:tr h="396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Compito di apprendimento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Competenza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3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619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Obiettivi specifici di apprendimento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Conoscenze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Abilità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…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OBIETTIVO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APPRENDIMENTO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Verifica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Contratto didattico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LARSA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5335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Recupero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Arricchimento 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 di t.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 di t.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 di t. 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u. di t. 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tempo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dal……</a:t>
                      </a: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al </a:t>
                      </a:r>
                      <a:r>
                        <a:rPr kumimoji="0" lang="it-IT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………</a:t>
                      </a: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documentazione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documentazione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valutazione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certificazione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619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Raccordi interdisciplinari 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619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Mezzi e strumenti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987" name="Rectangle 458"/>
          <p:cNvSpPr>
            <a:spLocks noChangeArrowheads="1"/>
          </p:cNvSpPr>
          <p:nvPr/>
        </p:nvSpPr>
        <p:spPr bwMode="auto">
          <a:xfrm>
            <a:off x="0" y="449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it-IT" b="1" smtClean="0">
                <a:solidFill>
                  <a:schemeClr val="bg1"/>
                </a:solidFill>
              </a:rPr>
              <a:t>Indicazioni Nazionali e Curricolo </a:t>
            </a:r>
          </a:p>
        </p:txBody>
      </p:sp>
      <p:sp>
        <p:nvSpPr>
          <p:cNvPr id="39939" name="CasellaDiTesto 2"/>
          <p:cNvSpPr txBox="1">
            <a:spLocks noChangeArrowheads="1"/>
          </p:cNvSpPr>
          <p:nvPr/>
        </p:nvSpPr>
        <p:spPr bwMode="auto">
          <a:xfrm>
            <a:off x="3276600" y="2492375"/>
            <a:ext cx="53276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002060"/>
                </a:solidFill>
                <a:latin typeface="Calibri" pitchFamily="34" charset="0"/>
              </a:rPr>
              <a:t>Cultura pedagogica e organizzazione  didattica</a:t>
            </a:r>
          </a:p>
          <a:p>
            <a:pPr algn="ctr"/>
            <a:r>
              <a:rPr lang="it-IT" sz="3200" b="1">
                <a:solidFill>
                  <a:srgbClr val="002060"/>
                </a:solidFill>
                <a:latin typeface="Calibri" pitchFamily="34" charset="0"/>
              </a:rPr>
              <a:t>nelle Indicazioni Nazionali</a:t>
            </a:r>
          </a:p>
          <a:p>
            <a:pPr algn="ctr"/>
            <a:endParaRPr lang="it-IT" sz="2400" b="1" i="1">
              <a:solidFill>
                <a:srgbClr val="00B050"/>
              </a:solidFill>
              <a:latin typeface="Calibri" pitchFamily="34" charset="0"/>
            </a:endParaRPr>
          </a:p>
          <a:p>
            <a:pPr algn="ctr"/>
            <a:r>
              <a:rPr lang="it-IT" sz="2400" b="1" i="1">
                <a:solidFill>
                  <a:srgbClr val="00B050"/>
                </a:solidFill>
                <a:latin typeface="Calibri" pitchFamily="34" charset="0"/>
              </a:rPr>
              <a:t>I° Ciclo d’istruzione  </a:t>
            </a:r>
          </a:p>
        </p:txBody>
      </p:sp>
      <p:sp>
        <p:nvSpPr>
          <p:cNvPr id="39940" name="CasellaDiTesto 3"/>
          <p:cNvSpPr txBox="1">
            <a:spLocks noChangeArrowheads="1"/>
          </p:cNvSpPr>
          <p:nvPr/>
        </p:nvSpPr>
        <p:spPr bwMode="auto">
          <a:xfrm>
            <a:off x="5867400" y="5229225"/>
            <a:ext cx="2305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 i="1">
                <a:solidFill>
                  <a:srgbClr val="FF0000"/>
                </a:solidFill>
                <a:latin typeface="Calibri" pitchFamily="34" charset="0"/>
              </a:rPr>
              <a:t>Mario MELINO</a:t>
            </a:r>
          </a:p>
        </p:txBody>
      </p:sp>
      <p:sp>
        <p:nvSpPr>
          <p:cNvPr id="39941" name="AutoShape 2" descr="data:image/jpeg;base64,/9j/4AAQSkZJRgABAQAAAQABAAD/2wCEAAkGBxQTEhQUEhQWFRQXFx4aFxgYGBgYGBccGRgfHRwaHBwYHCogHRwlHh8gITEhJiksLi4uHB8zODQsNygtLisBCgoKDg0OGxAQGywkICQsLCw0LCwsLCwsLzQsLCw0LCwsLCwsLCwsLCwsLCwsLCwsLDQsLCwsLCwsLCwsLCwsLP/AABEIAMAA9AMBEQACEQEDEQH/xAAcAAABBQEBAQAAAAAAAAAAAAAAAQQFBgcDAgj/xABGEAACAQMCAwUFBAYHBwUBAAABAgMABBESIQUxQQYTIlFhBxQycYFCUpGhIzNigrHBFSRyotHh8DRDY3OSsvFTVJPC4jX/xAAbAQEAAgMBAQAAAAAAAAAAAAAABAUBAgMGB//EADURAAIBAwMCAggGAgIDAAAAAAABAgMEERIhMQVBE1EiMmFxgZHB8BRCobHR4SPxFVIGM4L/2gAMAwEAAhEDEQA/ANxoAoAoAoAoAoAoAoBKA8ueVN+wwys9se10VlCz5WSUnTHEGGpmOeeMkKMEk46UlLSss2pUp12oQ5Zi13xqa9lMl3fPDEreIRMwOeeiCJDlmx9ts4z9K4wnJrU+CdXo06b8NbyLHP7TbhUWK0i7tFGBJcuZ5m9WAOM/Nj/Kuc7ynH1dzvR6JXqevtnzICf2gX/fx6ruXGoF1jji2XOSApXmeQBPzranXcll7I1urCMGqdJ6pffuLPxD2tXT5FvbxQr0MjNK/odKhVB9Mn51pK8guEdKXRLiS9LESFufaFxE7tcqg/ZiQD8ya0V3l7IlS6LSpr/JU+X+iX7Me0PibspFs17ETgtHE0ZHniTdCfQ45c6lQnOXKwU9zQpU/VqZ93+jY7WQsqsVKkgHS3MZ6HG2R6V0+JEO9AFAFAFAGaAKAKAKAKAKAKAKAKAKAKAKAKAKAKAKAKA4XNysaM8hCooJZicAAcyaAwntl26nviUhZoLTcBVJWSYebkbqpGPAOh38qh1rpR2jyXnT+k+N6dXZeXcpYswmoxqqsRpX08yajeM36xaqzjScpUNm+PYdrOzWMYUb9T1NcqlZzfsJNrZ0qEUofPud65qWOCVhLaIijHKjeRGKj6u3uBgT1x+H+v8AzRNeRrKOeGcZLKNjllBPrvXSNeceCPOxoVHmayJFZopDINDDkyEqw+RXBrZXFRdzSfTLWSxoS9xZOEdteIW3wXBnQfYuPH/fHjB9cmpNO7XdFVX6HtmnL5/0jX+xPbWG/VgoMU6AGSFjkrn7SnbUvrgeoFTYyUllFBUpypvEuS0A1saC0BH8b4xFaxGaYkICB4VLEljgABdySTjFAVPiXbuYGAxWEgSWZIg87LET3jAeCManOBknVpxjkemMm2ll7FZNRaAKAKAKAKAKAKAKAKAKAKAKAKAKA4z3KoMuyqMgZYgDLHAG/UnYD1oDKfbNx4syWMZ8OBJceu/6OP5HdiPRfWo9xV0Rx3LPplp+Iqb8Izeqg9iJp61nOxrpFrU2ChkKAKAKASsmOBRQxqXAtveSQOk9u2mWI5XybzQgc1YZBFSaFVwlhld1K0VellLdH0rwTiSXFvFPH8EiBx1xqHLPpyq2PG5b5HpoCl+025XRZws4jEt3HluqiLMuQCN90Vf3hQLk83sfe8R4fFkssSy3D555VRFGTnzLv9R6VpE61Nti7CtzkLQBQBQBQBQBQBQBQBQBQBQBQBQHl6LkxnBgftV4ub28eEsfd7clFUcmkx43PmR8I8vF5molxX0PCLvpnTvGg6kuCriaWQtJO2qZzl28yBpH5AVEuqinPKLnpdu6FHTI9VGbLLOd2FYAAUMSlo3ZxiuASwO2k43I8s/zrs6T2wcFXUpSi/yvH6J/U5vfrkhfG3ku/wDkK2hbt7y2OU7+lGemPpPyX94O0OrHjxnPIch6VpUxn0Te3lUcM1ORZpQoLHkPrWsI6ng6V6ypxy/0JLh3AruddcFs0qfeSSBhuNs/pMg+hAqZ+Cmu6/UqZddoZw1L9P5GF5w6eyYyXltcGMc1cMi7npLFlNXkD+Fd4UMbSivgVtW/lJ6qVSW3Z4+iNRuvZJGy6re6mjYjIEqpIoz0KgKwP71dPw8M8HGPU7nduWfkXDsFweW0sYbeYqzx5GVJK41HGM+ldiuzncsRoCk9pDK/FLQQhMw28ruXLAATOiDAUElhoJ07Z8xWGb01lnrsiGl4hxCZsaY+6tozn7imSTHlkuv1FEhN5ZdBWTQWgCgCgCgCgCgCgCgCgCgCgCgPEi5HMj5UBXOJcdghbC3tuJBt3c0yAMfukg6kPrg48jWRnsYJeOTcXIIwxnkfGVbaRy6nKbHY8xtVXdwecnrOizzRdNc5Oeah9y4byLR8jgKwMoD61vGOXgw56YuT7Ghdj+E2kHDBdX0UbGQmUa1DNhsCNFBGSxAGF6k+tXEYYR4ivV8WpKpLvv8AoQXtORYpbJjHHAz2zB4Y8fo2DBiCFA28RGcb6W8q53NN1I+iTOl3EKNV63hNFStnU47sl9RwqLlyT5KoGc+gqG6dSWE4l1C7o0oalUyvJf6H3F+EXECq1xDNAp5OQMdMAkZAz5NjrW/4edPfGTlLqVC4WIzcX7ftk77I7hLfiI7531TKY0YFQhJ8WmRdOc7bHPpjepNCcJeikU/U7WtReuTyn3N9AqVuVXvPVYHuFBpkATTIM7ju4mv+IXMjSYgCxjHed3iCMuxJXwsdTkaSdip861kdabwS3s/kEHDopbl1jeYtO5chBqmYueZ9fwxWxze4nE/abwyHOq7Rj5Rguf7oNDBaradXVXU5VgCD5gjI/KhjODtQyFAFAFAFAFAFAFAFAFAIaGGN7/R3bGXHdgEvq+HSBk5HUYojLMG4726uLrK25a0tRtHHFhHZejMyjK5H2VxjzNQq9zpeEXtj0lVY6qjwvv2FPi4WitqUsD13zn55qPK5c9mizp9KoUZZpza+X8D1RUUs0LQPHcSspZNpT29LZEt2T7NtxGXTuLVCDNIMgNv+qU9Scbkch9KsLejp9J8nm+qXniLwaT28/M2vi95Hb28k0iju4U16QBtoGwXyPQfSpXOxTywo4OPZbghgVpZsNdzYaeT16Rr5RpyA9M8zXQjvkhe0drBaX9rerHiRyYpdKHxLIQqvsMd4JCq+ZDnypganjBcCqyx4ZdSSLurrzDDkyn+BoYMFg7NXKXLCCCSSK2uwNalM6Y5FfbUwJcLj0zUZUdM9RaVL/wAS2VGS3X35/Q3zgnGYrpC8JJwdLqylXRhuVdWGVbBBwfOpOO5VsY9t+0i2Fq05GtshY0zjW7HYZ/En0BolkzGLlsjHrj233rZVYreJuhPeNv8Aj9c1lrAcNLwx7D2p4hcj/wDq2sJ6d3GpH1OTj12rKWTR87HFOyMXdHv+LGXW7NIi3SwwksSzMQVYks37PWiWBql5Hay4D2cUAvKuoHfXM2+PQYBHritkkatyZ77U2HAri37qC4treRd0dM8yNw2NypphGU37Sf7H+1SxSCKC4cxPEoj1eKSNwgA1q4HI+RAI5etc2mnudEm1k1AGhj2nqgCgCgCgCgCgCgCgCgENAV/t3Yyz2FzFBjvHjIGTpHrv02o8mE09z5wn7wviN4yg5soYqcbEKWA1D1AwelV8oU4PO+T1VvWvLmCdNKKWw6UYG5yfPlUGTy+C5gpwXpvP38D1WptgKzkzv2OcsIb4skeWTit4VHEj1rdVdptlo7CdrXtp0hml0WQUjxgaI+q6WA1A589qsaNRzW/J5zqFqqMk4J4+GDTO1koexeRP0iALKdPiDpG4ZgMc8qDUjhlbJ5zgsiOGAZSCCMgjkQdwR6VuRyvdunbuI0jQSTNPEYo86dRjkEhOcHSAFJJxt+VAI3aaV0xDZXHfnbTKojjRumuTOCufuajWMm2ljzgHCzbwhGbVISzysBjXI7FnIHQEnYdAAK0byd4R0rAwnTueJ20ibC5jkilH32jAeI/MeMZ8jWYvscprCM79rfHPeL7uAf0VqCOexlcAsceajAHzaplCGXksulW+qWtlGu0TGpwMAVIqQWC3uqdHQ51FsjlbWSgbqueu35D5ViFKONzlb2cIwWqO/ccCFfur+A/wrdU4rsSFb01wj2FA5DFbYR2SS4FFNKC9hZvZz2eF7egOuYIAJZB0Yk/o0PoSCSOoWolxPfCKTqtdf+uKPoNRUZlJxseqwAoAoAoAoAoAoAoAoBDTGQZx7Z+NNFbRWyNhrpyrEc+7QAuB88qPkTWlWWiOSTZ0o1qyh2Mg1hQBy6AD+GKp2pT3PaSdOk1DOPI9CtHudo4FrU2CgCgGl8hBWRUDOpyPXH2SOoPz61Mtp4eCp6la6oOpFPPmsfeDeewtlbR2qNZjTDN+l06y4VmA1KC3LBHIYqxbPMRSaWDyOAzwArZXXdRDJEMkInVOumI94hVf2SSOWMAYopGsqZWJLOaSCOa7F171PIsepAMwx5DMFjAAjRsDUOZ+8QBRswoYLwLqC1WKGWcL4SEM0g1OEwGJZz4juM79a13OqaRzu+1FnGNT3UAH/MQn8ASaJDWikX/b2AXAu2yEt4ZBbREHvZ3lAzIyYzHEAoALYzqJrolg4Tlq2MziJYEsSzsSzMerMcsfqTmrOnHTFHq7WnopKBzkOpgvQYY/yH47/StXvLBpVxXmqXZbs712Jnv5EoAJpjcN7HmZwi5NazljdmlSfhQ1M+gfZx2c9ys1VxiaQ95N/aYDw/ujA+h86rHJtnjqlRzet9y1rWDmttj1QyFAFAFAFAFAFAFAFAI1AZ17ZeASzwQTW8bSSwyY0Lkllm0qcfJghz0ANc501KOk72tw6FVTRi0VviaRtYkCnQrjZW082X9nPI9Rg7VCrtQioI9F02EqspXE/d+w7Y4qEo5LrOEpPuIDWAnkWhutmmd7CxluJUhgAMrnw5+EAc2b0H+Fd6FHW9ytv7qNvDEOWWN+z/DIpFiuL24aVn7vWiaIBJyKhtBUEHmCxxtmrFW8MHnpdSr1JZlP4GkdkOBR2UTwRTPKBIWbWyFkLAErhFGM899963eVsRu+WyezWpuc551RSzsFUc2YhQPmTtWUuxjYq3FuO21zGyxwC9QbFm0pbKeW88g0jfbw6m35VtGJynNEBa9jobWIy3TwwwvJnu4xpeMFSTGszqZpDncKoQg9cbVu2lu9jilq47lZ7QcfWd/dbW3S3tAwlk2HezsGOkyfvZbBJPmeldbTFWe3CLaj0+pCslV5Sy0QVxwtACwJjAGSVOB+DDHn+NWDoxjmRYzoUqfpxk4Y5xj+GR0JCJmQ7nck461yhiEFk3oy8OnrrPd7s7RSqwypzXSMoy3RIp1YVFmB7rbCN9yd7C8Jiur5IZwGjCNIUOcOVwADjoMk4/hUO7lskio6pOWY0+z3PfBezjG4vZoVxBYSu8StusjwtqEe/wBkaTk+q4qPKrJwwVbrSlSVPsmfQdjdLLGki/DIodfkwBH5GtSIOKAKAKAKAKAKAKAKAKAKAQ0BH8fmZLW4dDhlhkZT5EISPzrHcx2PmazUCNAOWkfwqmrPM2e9tEo0IJBM/jRc4zk/gOX51mEfQcjWtU/zU6fGd/3OtcWsElNYTFNEzMk0ixezzisVtfBp2CJJH3YdjhUbUCM+Wrlmp9m8Jo8/1unocai4NCtIbPh0AnldO80EtIWDvIWOphFk5wzE7DGdqm4SKN5isMySPjE4uXvUbup5GLHG6lTyRxtqUKAOnLPOobuPTx2L6PSl+H1cS++TT7btbJeWErWy9xerD3gjYZ2PJ0z8Stg4I67HepmMclBqUksGdi9trxIpLs3WsDUxl1XEMn9kRlTHuBnSo2LDfOax4kDorOvKCnpymEHaGU3LlRsiqIVBlWKIYPjVZT3gY8sKU5DcjatK1xGCySLPpdW5qOHDxncW+u3djLM5dgD4m+yOZCgbKvoAKp51ZV2lI9tbWVvYwc/mxlw6IhSzDDOdbfMjl9BXsrOiqVJRRSUJSqLxJetLdr4Y+hw4u/wp5nJ/sj/PFb1n+UxVm5NQXfn3f7wTvs1gVuJx6xnTG7pkZAYYGfmAfzqFdkHqmdUUxPaeYhxKUx6RpiTvcbDXgnJx104z8xWls8bs5dMkoSk28JLkbcM7GX9wgkSDSjDKmRwhIPXG5H1rq7pZwkdpdTTfoxZZuwXY28hvVmnRY0jVh8QYuWwMADptnNR61VT3RDurjx2njGCz8dttAHD7XKyXjyM5J1d1E7ap5N/7WlV828ga4xyyDJ6YpF7tIVjRI0GFRQqjyCjA/IVs2lycTuDTIFrICgCgCgCgCgCgCgCgENAc5UDKVYZBGCPMHYimMGM7Hzn2p7MS8Nk7uTLW5OIZ8eEjOyuR8Lgbb8+nkINe3edSPR9N6nCMVTn5/a5OHBezjXxuDBvPDEskSZAEgLMrrnlkjGNxuBWbaD0NM16ndxhc060d0l/JFWsh1SIwZWRiCrAqwzvgg9eYqPXo6Sw6fcxr5ivMc1FLV43YMBjfl1zWY5XBzqeHp9PucEtI1OoIoPngflXV1p4w2cKdnbwerG45hs3mdIIv1kzBF9NXMn0UZJ9BW1tT1TRx6lW8KjJt7s+guI9mo3hiSM91LAoWCYAF49K435alIHiU7H05i3weLi0veYhf8NmtbmWG4iWLUxkj0HMbKT4tBx8IJ5HcAgdM1VX9HiSPZf8Ajl7OcXRk+N0NLhcOrgdNLegPI/LP8aiQxKDi2XVbNOtTqLv6L927/caccm2RAurJywzjKrvj6nA/GpfTaHiVNXkV/WqrwqMd9XPu3+uD3/S8f28rv9obfiK9ZGtFlYr6nHOr0faMp7sEtKSCvQ4+yOX47n61wlUW8mZp1FTg60t0/wBv95ZqHsz7HTwyi7uNKZjIjjGS414JLHkNgNqgV6viMp7iu60k8YwVb2icGlhvLmV4z3EzBlk5ruoBDH7JyNs4z0ziu1vOOnTLuSbGrDS4S7/1/BGx9or4BII7q4ORpjjQK7kAcgdBc4HrW1SjCKymZuLO2obSlLftt/BrHs0sbyK1b313ZmfMayNrkRcAYZupJycdPOoc93sVuye3HtIntvxuSG/QWrKshtSsjEayqtKGQKM4DeFtznY8jio9xcKjAiXVZQ5KPxCVoTJL71cJJIvjKzMrSsuSpJG5IJ2A2AOMYqHbXteo+F/BX07mpN8G3dg+KC4sbeTvVmfu1EjKc+MAagfJvMVbpPuWKLCDQCE0B6oAoAoAoAoAoAoAoBCKA8yQqwKsAykYIIyCPIg86BbETw3svZ28rTQW8cUjDBZRgkE5I8qAg+3XYVL/AEyI/c3KDCyadQZT9hxkZHkeY/EVrOKmtztbXNS3lqhsZvP7OuJq2nuYn3+JZQFPrhhkVDdks7Muoddajhw+/mTXA/ZJJIc38qqmDiKEkkk8i0m2w54A38xyPanbqBBvOp1K7xjYq1n2Hvjd+7OpjYIf0rRO1vJp5HWvw5BPqPLesO2Tbyd31WeYyi8tc5+P8mrdhewcdie9d++uWGC+nSqA/ZjXJwPM8z6cq7wpqCwisubmdeprqvcuumtjjkpXtV4IZ7QyRrma3zInmVx+kX6r+YHlXOrT1xwzva15W1VVo9jHGvY8ZLrgjIyRVE6FRPZH0T/kLVwzKSw+xBT8TBd3ALAbAgbaR1zy51f2Djbxw+Ty9x1ei7iU08+Xu+8lq4B2JvbxQwQW0TAESSblgfuou/LzxUiVdNYjsR6/Up1E4xWDQuD9krDhcQmmZWZMAzzaRg+SjkvyGTtzPOo+qTKxrhS3LqV+lc8YOiaI7i/FLaIKlzLEgmyqrIVAfzG+xG4G/mK2xnc1k13KdxDgf9EPNe2MCzRMg76AkqyKpJ1RPhsLvumDyBFbZ1bM5Z0LUU6Lt7e3VzqxFiMao49TaFLAgMwG8jAcskAE5xyxxuakaEMs1uKv4eXpHRVcvJJK5kmkOXcjGcbAADko3wP8aorm5dd54S7FJXruq89vIGBP7O2OW+fn/lXJSiuNzTVGL23+/gQxaFS2h5ncEsxieTOcbklDhTgf3fSrSj+Ja22RMh4zfBZ+w/b+7imNv/tSsGKLLcIHiMZ8ReXDeA789XLY1aQjPC1ck2Ocbkxw3ifE7riUMsUiywxtpmEWRZiNwAwVycyyqQfMfBjGTWxsa9QBQBQBQBQBQHiSQKCTyFAQN1fXQdXVYzGcqIGYLPJgZ1qxOnIx+r8iSWGMUA9suLiR9BjmRsZOuMhR6axlc/I0ewW/BJg0AE0yDzmsOSQWRs/EYhKsJkUSspZUz4iq4y2PLcVlLAHVDG4aaDGVgAtDPCwK1AYH7Uu0k9xdzWmopbwuEKKcd6SoYs5G5G+y8tuvSNcVZQ2RFuKsobIo8UKDYKPoByx/r/Kocqk3vkhOpKT3Z5u18DDrpP8ACs0vWXvM0sZXvNQvfaM/cxx2EQyI1HezZVRhRsqc2+ZwPnUqrcU6ezPYW3Srq4WqKwnvlmd8YNzMTLdEzsAckuDpGN9KnAUbdPSulG8t3s0SJdMqW0WqlPV7fvBpltczcO4E0zSyNPIFZTIxcxmXAQDUTsFwfnXT1mymSX5dkM5YG43wtJQVa7tmdduUmw1Ieg1rpPoQKZUQp75W7Q39nHtBWG3MN2JCkWFhkCO5OBvEwA2ZdseY26b5qSj4i3MzSz6HHb+yKi4CUtFkji0Sxs8ix/aMbknumPU6MDPmB6152pfRncuEn6Lwvj5k2pYeJbb88/DyOcnEAFVkzIXBZFUZZ8Lk4A6ADJ8qxC0nNuLWMdzyELeU3pIHiHFNTBDict4QiMe6ySRpyo1TkggjTpwehq6o2tKj6qyWFOlCn6qLVwD2Z394qC5f3W3wBpZfEQNwO5UgcyTlycFjt0qT7yRlmmcC9mfDrZRi3WVwc65gHYn8NI+QAFNuAXNBgADlWQLQCahQBmhjItDIUAUB5IrAKL24ubSIolxbNeTzElUUL3iIh+JSxHdqpxgg7k1pWrQpxzJ4SN4U5SforJG8K7XW8ZUvLxGJRgd3PH3y7ecoVz9S9aUrilU9SSZtUt6kPWiT59oljjIaVx+xBM38Fro5pPEnj3mnhtcIbTe0eE7Q211Kf+X3QHzMxU/gDXCpe0YcyR1jaVJLKiVzj3a3iDplQlsCdKxwnv55GPJVdlCqee4U4GfKo0OpxrVfDorPt7IkS6e4U/EqvHsJb2VcMitxIsjs/EZFWS5aQMJMH4Vy2+kHbOdyPlVm1h4IHO5oi0AtAFAIRQGce1PsL7ypurYf1hE8a9JkXp/bHQ9eR5gjnUhqRzq01OO5iKTAjUD4cZH4etVzg08dyqlBqWAkukAwWA/w8j/rrW0aUm+DoqcpPgkOz9+HTRqyybfMDkf5VHvKDhLVjk+odAvo16KhLClHbHs8/mSVxEGUqeRBFRoT0SyXVamqsHTfcXi3FppVhS5l7xYsCKNIwuWC6QcAkswG315VY/iKlZOMFjzPLw6dbdPkqly8+SX3zz7Cb7IzXdi8kot1kjm05gEgV0ZM4fcFcnOCPl5VypdTt4Lw5S47lde29WrVdSEcJ9v5/o7Q8SEAbvdppZJJe4iOsrrctpzttuPEcAknlVfeUvxlV1YL0Vtqfq7fqd7ZOhFQe8n277/Ij+Jdo5YSJGSKNAc6C+qV1yM45BW643z51ij0+lOOE5NvvtjP74O1epWpx1TcUvJ5z/H6kfxLsyZLmGGApHDeuMs68mADBTnfBxqCDTklhVt066c06VT1o8lNf0FFqpD1WbT2R7D2tgo7pQ8uMNM4BkPy6KP2RVlgr8ER7WuGpMtirhTm5IGoZAzbyncdRlQcdcY2rJ0ppOWGRvYS7WyuvdgndW90MxqCSI7iMYkjyeYdQCDyOk45mh1u6Kg/Q4NRFCMDUZhvBl3tR7WyK3udq5R8ZmlU4ZARtGpHJiNyeYGMc9uFxW8Nbclp07psryWPL9x/7G7N14fkMQjzO0Y3wE2XbJ5EqW/ereGcbkW6nCdVuHBoddCMIaAM1htGFkhe0/aKOzjDMC8jHTFEvxytjkPIebcgKxKcYxcm8Jcm0YOclFcsyue3uGcTShZpZCTPiVogMD9Gisqlu6U58IwT57mvO/8AKUqk3Ka2XCxz/ZeqxqQiowfpPuSUJEaKryAlVALsQCxAwScnmedU1WLqTbhHbyLKL0QxJncMDuDkdD51HlHS8HRPK2PFxOqIzuQqqMknkAOZNbU6Uqk9EVuazmoLU3sdOBW8gZZSgF5Kh92jk+G1hPxTyj7zbeH0CjHiNe4sbONvDC58zy15dOvI8WIaBxdWsk3umvvLy6YiRrrSCMiM/DF+2v7q4GTMx3IreNjUbWZXUMpyrAMD5gjIP4VjO+Bldjrmmw3DVTYyBasJjcyLt97UmDvb8P0EAFXuD4hnqsYGzEfezjPyrSdVQ2fJxqVow5MlgttA0nkOvLPz6ZqBKpreUQKlTVLKJHgThdUewx4l9VI/xrldR1YmfQf/ABe9hUoOlP1k/wCB60miTxcn+Fj0I5r/ADqOoOdPbldi78XwbjFT83D+n6ZGvEOMBQRGNbDmR8K/4n0rtRtcvMiv6n/5BRt8wp7yLzwHhEUSiRD3rsoPen4iCNsfdHpVLe3FWUvDeyXZEenD0vEe7fLIa54tLNI8Q1IUYgwxbykDkXfYIp8weo3qdTtYUYKaw9s6n6q92Pr7SMqiqtqT74wuX8x1ZcAkxgsII+qRbux83kI5/IHnzrhUvqalstUvN8fBHaCm/U9BeS5+Ocok4rO2tVL4SPqXfdifVm3JqI61xXejd+xfwY8OlSzJr4kZxW/a4hkEZhhTTlZLmURMzDdTFH+sznGGOBnGM1ddP6TOnLxJSw/JfUrLzqEKidOC+L+hsXZLiPvFnby953paNSX06NRxudOTg56Zq+yUx07ScJF1bvCx0lgCjgZMbqco4B5kNg4rKM6tO5jcsL3ck0EjtDcIil1RRgTxOV7xfDqyR3ZUjTswrGfMsoONVKEv0ft+hsfZLiDXFlbTPgtJErNjYZK70ZWR4I72hdoZbGzaeJFYhlBLZKoCcFiBucennQ3gk5JN4MJtElnbulybmaTQdWQe8fdnYEAjbLYxsBtVY6LnXxI9VRvKVtYuVKW/q59vOfkfSXC7JIIo4YxhI1CKPRRirI8mO6yBDQwRfaHjkdpF3kmTk6URca5HPJFB5k/kMk4ArRyjCOpmVGUpYRlLXkks7TzhXleQQ7N+pGjvDHGundVGCznTkt8gKK/1V7d1Y+qt17ff7f0Lq1xQqxpv1mQvEop2mYc2eFTNjLBEMhwijILbZz1OG23250J0VTWdsS2fm8es/vY7VYT1uMfLf58Hi/V3xmISvGx0BkTVk/q4zp2ARdTsAeWjzrpTlBZcXpT5azjHeSXv239pzqRls5RzLsvp9efiTFvcTsyxkpExTXgRnGM40AayGxzOCNmXzqulToxi6m8lnHPxzwTVUqZUHzyPbZO/kV9AljVysEZO1zOvMt/wYubH73ngVc9JsfBhrlyyq6jd6v8AHHgs1rw1Z+9iMmuLUffp/h95kXYwqc+GJN9QzgZC5zrq7zkqHghe0fFUvFxlU4ei5A+ETAD4j92FQPCvXnyxmivupSUvBo+s/v5lvaWa0upU4LV7P2ujC/vBfusj3fvc+8aOveeY5ac+Lnq3q0oKpoSq+t7CBX0Kfoicd7YaJGt7OP3m5UZkGrTDAD1mkwQvInSNzjpzrsmsZOOEt2ZzxjtW8hIkvJrllO8dkRbW646GY5kb5r+Fc6lWEPWJdtZ1rj/1rYirXttcxzBbdXZHVhJFPdNdxFSMZJZA6H5MQfIV3tacriWIHK4pSobTK4vBZIl8DB/Ncacb5wpyfzqdc9CbWYvcqpOFRjVZAG0t4WH2WGD/AJj5V5+tbVKTxU2OUqTXuPTxA48xuCNjuOhrgpOIpVZ0ZKUHhiPAGxq1MBuAxyPLOK2hU07Il1up3VdJVJ5+R7BxgbAeQ+daPLRXt5JTh81zJB3FuWDQuGAUhSY2B04J56WzkY5MtaTjQp1HWqYxJYfvz9/I9Na1q1xaqFP1ov8ATBfHukhjUzsqkgAnYamAAOBzb/OvPqnKvJxpptLf3I9FKag9Ta9+5D33aNidEQWP9qTJbHpEvi/6tP8AOrK06U5SSeZvjSsfq3ghV75Rzh49svpggDZJJNF3iSXMkkiRh7hwkamRwoKxx5OnJyRkV6JdKuqNNr0aa8o5z723sVLvbecspOT9uMfD3Gp8O9nTqpD3QjG21tAkeMftSay3zIFRv+PoyX+VOT83/Rl39Rf+vZeS/st3ZjgSWUAgjeR1BJBkILeI5IGkAAZ6AVPIZVe0HakW/HLSB5CIpbcoVz4RI7+AkcsnAGfWgxnYc9ouwPvF6LyG5a2kMfdyBYw+sdDuQAceh6Vk2jJxlsWjs/wwWttDbqxZYkCAnGTpHM461qzXOTMvaT2iDyPv/VbI5bymufsp6hP+4+Y270449J8I0lvsevZD2eLM1/NvqyIs/aLH9JL8jsq+gPmKjQUpNylyT7qrH0aVLDUV8/aa0tb+8h5yLWPYgkRvHuMxWsLTTNhRsABlnY8lUfaYnkKbrkLLeMGavLLcTe83IxJpxHEDqW3U81BwNTHA1NgZwOWK8l1LqKrvRD1f3PR2NkqMcz5OiwKGLBQGIwWwNRA6E86qnVlpUW9iwUd8nStNjbCG11w2KTHeRo2G1DUoOCeZ3+QqTTuqlOWYSwcpU4S9ZZIoW0jyOJZfgQmSVFP6GFm+yo3M8pAVQPu5HLBvenW9OuvRTUE8793/AAiqva06Oza1P9v9ltsrJ9SwxDuZ3jUPpIPuFr9iJMbd6+D4upDNuEUV6FvJRPCT8hn2j4lE0fusOmOxhGJSNlfR/ux07tftHfUdvPNT1G/0YpUt5P7+ZZWVprXi1dooluy/ZsyFLi5XSowYYGGCpG4lkH3+WlNtHM74072Nh+HWqTzJ8s1u7x1to+qL2w48zu9pBKIVjTXeXQP+zodwif8AFYZOfsjBwcirKS7kGKizKeM8ZEkawwIYbJfDFANnnP35Ou/PBPmTvUeVSdWoqVLdl3bWkKFD8Td8dl5/e/cYCyBx3o1sfhjGyL1+v9o/SvRW3S6Vp6U95lJedUrXWF+XyF4KnjnbCjDBMJ8I0rn+JP4VNtYRbm+PS+iINR7IlScc6n5XOcnDD7HiWJXGGAYeoBFaOFOpzDJvFyiQb8NjaXREWQKMyFTkDyUA7A9f/NU9z06hVqegtvYdc7Zkdm4EceGU/vKrfwxWk+g0H6rf38Dk3T5aPH9Bv/6o/wDi/wD3Wn/AU/8At9/Ixml5HmyS4gnYwMrOqhTqGFKvk5wDuQRUKv0ONTNHncnWtyrb0o9xxwyB5NUk0jO5ZlYg4zpYjnzxzGBgYPKrCx6NSjFex/T3C4vZuW/ck4IVQYVQo8gMD8qvYQjTWEQJT1M7WK5ubMDrdQn8JA38qr+qy/w49p3oesfQua8z7Ca8o4XV4iLlmwNSp+85CqPqSPxrPcIxz2i200c/FgsuFntYpCjpr1ompWCHUNGk8jv8Z26iLXuFSnBf9nj6/Q6whqT9m5tIqTnc5LYrPbnj5t4ljhI96nJSEc9OPikIHRQfqSo61tTi28DOlZKr7PeBrJOHA/q9oSsZO5kuGGJHJI30jIJ6s7eVdasvyLhGkFndmpVxNxaAjuM8YitYjLM2lBt5sxPJVA3ZjyAG5rGUtxht4RknH766nlWd00vpcQpp7xbfYYU+JR3kh+KQnChcDPWjrXdvc5jKeIr9f6Rc0berSWqKy3+xx45fDIhcMAVy7BX0t+wpA39fIY86rLW2ePFhvjZL+SzdamnpqPBH27Pyie6HzV2H4yry+vT1qVXjh6qsIr3/ANMylS4hKWPZjB6nlmHxSXWPSJT+apXONOlLeMYfNr6mMxj+aef/AJHHDLaVJCwEkk8zaLeJ3Jx95zzCr1JHJR5nFdNEbtqjSwordtf38OSJVlCgnPLbfZ4+hZ+D26QxiRR3yLJiLJAN/dnbvT0ESYwnMABm5KDXp4x0JQXCPOyeqWo6cUvTEkltHIDI2XvbhfCQxAyi9VJXkc5RQOp2r768VBaI7zfH8vcmWdr4stUvUHfY/s53pjnkTRBHg28WMBiOUrDoBtpH7x3xjnYWXg5nN5k+50vLrxPRjsiz9qeLG1tnlVdcmyRJ9+WQ6Y1+rEVYpY2IGO5iXa+7WEpw8OG0HvryQsAJp38R1k7BRzx6qOlazUmsIkWzoxnrr7pcJd/mQ/B273M5H7KD7o6/Un+Aq86DZKjSdSXrP+jTrnUneV9X5VwjzxSck92pILAF2+6vRQRyJ35chk1NrzfqR5ly3+332K2C7vg6dnYdMZH7bfkcD06Z2rp06O0vf/HPtNa25KEVNypLg5boZNw5ejOo8g7AfTfb6VHlbRfDZ08QcW1usa6UUKvpXanTjSWmCwjnKUnydcVvqZhPHAbVnJtqaI1Jwstw5+FVQH5qGJH5j8agKf8AkqS8tvr9TqlmKyd+FRFYUDfFp3+Z3P8AGu1tT00YqXJpUeWO6kJI5pHG5tUkGHUMM8jXOtSjUjiRtGbi9i1ezXjMlvdR2pctbzArGrEt3TqCwCE8lZQduQwMVQdStI0cSXBMoVG+S68dlkH9IgIcRxRXEbEHSzIGJUNyyO5XP9oVVncje3ESy3FnICDFcW88JbnqEiI8X/2NVvVGoUlV/wCrz+5It95OK7on+z3G4xwy3upW0xi2VnY9NKDUfxqyaw8Eczm8up7qbvQpW5u8RW8bf7iIbhm+QJdvXSvzlR/xwz3OT9J47Gr8A4XHbQRwQ/BENPqSOZPqTufnUV7nVknQBQGU9rbW9F2088D3MC593MBDdwpG5MWNRdurAnYYA3qBfW9W5p6aTx7+5Ns69Og/T3IpO0dp8PfordVY6GHoQ2CD6V5ifT7mDxoyXqvKMt9QP2ltF53EX/VWj6dct+ozaV5Q/wCyI267d2ikBGeRidgowD+8+BUyn0W4ljhe8j1OpUVst/cPra/mmG0trbg8tRlmf12RANvL86safQqSa1Nt/oQJ9WfEVgk+CWMbPIgu47iaVSJ5owYha20eC6gaiVaRjjJIOMn7G9vb28LdaYLYrq1eVfeQ84jxIlkaAd27R6bZcDFtbnbvyvLvJMAIDyCjb4hXK9u1bU3OW/kdLa3dw9PbzF7H9nVudLuoNmhzGD4veXzkuxPxIDvk/GxJOw3h2VpJS8etvN/p/ZKvLpP/AB0/VRpumrZFYUntdMGv7ZX/AFVrDLdOPNv1cf4DvPx9Kxg2S9piLXT6hN3oS5mIkJClm1BxKGUDfwkDzGBiocbipraxlHoa9hRjQpt1FCWN158+w9cJuwsMK8jhteeY0fFz65wK9ja14ulCC+Pu3+p5GpBubZysNTIWGBLJ499wRq8JHqmcf+RWlBSnF1Hy1kT2ZL2Nt3alRkjUTk7k5PM+pqfb03SeDlUlljipD5NArAA0RhDWbiUSnDSKp9Tj+NcpV6cPWeDpGGeBte8ciRCwYMegGcE9N6j1byjCOnKyZp0pZyRS38RWOMuMMdcrbgE5zp+p2+QqB49KUY05SWHyzs4vOxP2vEI5CRG2ogZ5Va07mlUm1BpnBxa5OnfjJHlj+9yH+vOumtZNcHsHpW7ew7nu2bTcWjDYi6h/vShT+RI+tVvVY5pHWg/SPojFeaJxS/aRhBYsSFVLsZJIAAMEqjc7cyBUDqlOVS0nGKy2vqjtbvFVEJa8HN/wmOKB0HcXL6Ad4plgmcKr6fskYYc+Q5iptKcopN+RxlHdnThiCwaSe5aOfiMgEUNtC2ornxBBnxZY4Z5DgBQOg361KjmzVLBbrSU2/ulszB5pAxdvvaF1SOBjkXZRjpqFaGxPUAUAmmhhLA0v+GQzDE0Ucg/bRWx8siscGcdym8b9knDZx4Ie4ccmiOB9VbKkVl+wIp03YiThjNKjOqAeKaBpBGdjvNDq1BRnOzEczlahVnc01qp+ku6fPw/sl0/Am8T2+/iTPDeNBcCeWaEORpuY52lh9NQm1d3k9fEvqOVLbqFKu9OWpeT5M1rOpSWrsTPaO4kgQi4kjuFc/oYhHolnYZIjkOoqY12ZmCjOcEfel1aqhTc57JEOFLxJ6VyQ/AODveyOJWLx6s3Mu4Ern/cp5KBsfugBdyTintqM7qr+IqrZcItbmrG2p+FDvuzUY0AAAAAAwANgAOQAq57lTytz2azgyZh2su9E3GnI+CygUfJln/mRWORjYl+yXZyKygVEUCQqO9f7TsBvlueM8hWVsbSnKUtTe5n3tF7PH315LSLV/V9Vyqbse8ZlDqg5nw5IHOu1Gs6bycpRTWEVvgVxrjXH2fCw6oy7cj0I/wBb7ehspRqRwuERK23JKVPeW8s4YCsgKGRazwzHBwuCQCdYVQMk45fUnH5VGqLDb4x9/exunlkvwPsMJrK6vrlnA7kta6juugahNg4A1EABccjvz281dXMqtRPO37k+EEo7kBY22FVwWTUAzIMacsBnY8q9JSpPQ5cZ3aIkpYeB6zdOtSW3lr4HLLOGsHGQDnScfM+H+FcU4ZWe5nHkIbnOwHVd/PUT/IZ+tY8XCzj+DKi2MhxNcxamA/TIwJOBhZEbJ+jD86r7i4jK3ep7+3+jtThh7H0tYX8cyh4ZEkQ/aQhht0yOtef4JZUfayM21uBo1G7iC61DLnJ5qdmGM7ZrHJvTjmQ29mD6ZL+3LpIUljkzGoRAJY8aQgJC4MZ2z1z1rOcozXioPCLylnGHMgRO8IwX0jWQOhbGSPShz4I7hPBu7laaSVp5nGnWwVdCA5CKqgADO5PMn0AAAmaAKAKAKASsDB5IrPJjgoHa3st3Ie4tkzFgme3C5DDrJGByYDOUAw3oRvX3lkq61LaS4f8APJOtbl0vRe6fb7wVrs9wozukVvKz4jXMxIf3eA7oidMn7IPzOcYMOnRr3U07naK7eZKnVo20X4W7ffy/Y1zhnD0giWKJQqIMKB/M9SeeauyoHVEsGORayZMq9oVs3fcRjUZa6sEeMdSbdnDKPM4cGgLjw+9SeKOaM5SRQyn0Yfx6UBC9nP0lzfXH2TIkC8jkW6nUfTxuykfsUayMlA7acNZL+6ngjLxBY/eNO7IxUnXjquBvjlgGp1jc+DJJ8HKtDWsrkjbeTUoIYMCOY5H1r01KfiRyiC01yda2yaZT7hWcm3JznnVBliAOXzPkPWuVStCnvNmYxky09nOxoZDecU/Q2sY1rC+2oDfXNnkPJPx8q85e30q/orjkn0oKKI7t37RWu42t44e5tnIHeu3jdQR9jACqfIknA6Z25U7fidTZGXPOyKxHxJSc6lAyAN+WRqOf3cfLer7x4y5fJDdJoay8WTB8aqdGefIyHb6qo/OtPxkNO8sPH6/6N1TYjcQZ3buo2cDOlgMLkKAu52xkk49BWn4icsqlHVjhr/YcVDGrY9RWUpYK0ixcsKuGfCLpG56fStoUKjlp1Y/f+BqXKPYsUiGUjXlvJMdsAeuT/Csu3hRjqjH/AOpf0Nep4/Q88D7bPw6V3tplfvCveRd1pjfT1zq8JwSNQzVLcKl+RkiGrujQ5u2z3y91PHw6JX3EN202o45HJVQfmKi4wdNye4HxduHoI7mxhtbfVvNbPqiUnYNIpUMoO3jy3rgb1jITxsaGtALQBQBQBQBQBQBQCGgGnDeGRQBlhjSNWYuwRQoLNzJx1NY2GR4KzkBQBQEB2r4E1wsbxOI7mBtcDkZGSMMjAbmNhsQPQ8wKAy+Wa4t+9jsSttLICXsp8K0bnnJaucK6nPIbZ8twALDw3tLbWcCwvDdwCFcaZIHJwOba0BRiTvkGgIDgPbmPu5Pdka5vruVpO5VThM4VA55BVRVyeu/Kjx3BO2vsjiFtCqytBdLGBI6DVHI3m8ZOD5ZBB9a7UbipT9RmsqalyR7ezC/BwLm1YdCUkB/AEj86nrq9XGMI5fh4juz9lExx398AOqwwhW+jux/7a5S6pc9pYNlRii3cA7DWdoweOPXKP97KTI4+Rb4fpioU6tSfrM3SSIv2yWpbhrMGx3UiuVIysmDgK24wMkNnzUVtRbU1p5EsNGUxOzZEkYH1DKfyz+I6162nOpOOJxK9xSezOJ4VATnukz8hXKNnb9ohTlzqHCQom4VV9cAfnXXwo090hmT7jWTi0WdKt3j89KeI7eucfjUS5vraisye52tbatUlpprdnKOaQwM4xAdGuGLu2kknU76l04QKN9R6Y3qvn1Sctqawb/h1n0me+EdnZL2eNIny4XVJI41LGrDZtOw1Z2A2z9K8/GvVum/E4R6W6o21jGHgeu/Pjvv7zTeEdkLm1iEcF/jG+9uhVjzJYBtRJ89WfnUkoyV4FxE3cc0VzEgkhkMUqfHGSAGVl1D4WUggHfmKGCAnRIF4lZE5tVtO+jDHPchw4aPJ+xqAKjpuOWMDJoXZHX7ja958fcR6vnoH50BLUAUAUAUAUAUAUAUAlALQBQBQCEUA3vbGOZdE0aSL911DD8GFAQi9guHDH9Th2OQNOwPnjlQEzZ8Niiz3MUceeehFTOOWdI3oB1igDFYcU+QGKyAxQMYcf4eJ7aaEgHvI2UBvhyVOM+mcGgMRtOzCqio6cVimAAdFiWVNQGDpkKFdJO48VSVd1tOFLY08OPkOh2YUbyRcY0j/AIcBz9IgWro7+4f5/v5Gvg0/Iq3HeDWccsSe9SqJJNMnvVu6yxIRu4Z8Z5YHg2zudqhTcpPLZKjVUIaVFe/uOeH2EkjOyNa7NoCG4SMoibIoyMMMb5HPOai3Ft4vcsendV/Bp+jnI7m7PX6Iy+73DQkbpFOGhbO/wawDn0FY8Ktxn+Tr+O6dKp4koSz5LGl+/fJZ+w3GrOytwtw5t7iQ65RNG8RJ6KNS+JVGwxtUqEdMcFVXreNVlLzLIe3HDv8A3kH/AFg1k4le7JdsrJY5JZbhe+uZTK0a5Z020qmFG5CKoPmc0BHSXD3U5M1vPDa3N1Gkssi6C0aeGGEKfFpdzlmIGA+n1oYNvWhkWgCgCgCgCgCgCgCgCgCgCgCgCgCgCgCgCgCgCgCgCgPJoDMe1fH+ITvNZwWzwurgB4y7yPHqB7xH0pEmR0Z85z5UAzjtuJTlvdFu440wG96uDG7sfiVQ0bqQPvbqc7UA97Mez89+kl1bQRxRRyKIywnaVpWDM7t3aqADnChdsnG1Bn2liPs/sQcxRvBnn3EssOfn3bDNZ37DLW5zk7ITp/s/EZ13+GZY548fIhXP1esP2mct7jL+gOIJuU4dcY6mN4XP4BgKGDukvE1GBw+D6XuB+HcUB5PZy8umi98eCKBHWQww6nZ2Rgyq0jgAKGAPhXf0oC8CgF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9942" name="AutoShape 4" descr="data:image/jpeg;base64,/9j/4AAQSkZJRgABAQAAAQABAAD/2wCEAAkGBxQTEhQUEhQWFRQXFx4aFxgYGBgYGBccGRgfHRwaHBwYHCogHRwlHh8gITEhJiksLi4uHB8zODQsNygtLisBCgoKDg0OGxAQGywkICQsLCw0LCwsLCwsLzQsLCw0LCwsLCwsLCwsLCwsLCwsLCwsLDQsLCwsLCwsLCwsLCwsLP/AABEIAMAA9AMBEQACEQEDEQH/xAAcAAABBQEBAQAAAAAAAAAAAAAAAQQFBgcDAgj/xABGEAACAQMCAwUFBAYHBwUBAAABAgMABBESIQUxQQYTIlFhBxQycYFCUpGhIzNigrHBFSRyotHh8DRDY3OSsvFTVJPC4jX/xAAbAQEAAgMBAQAAAAAAAAAAAAAABAUBAgMGB//EADURAAIBAwMCAggGAgIDAAAAAAABAgMEERIhMQVBE1EiMmFxgZHB8BRCobHR4SPxFVIGM4L/2gAMAwEAAhEDEQA/ANxoAoAoAoAoAoAoAoBKA8ueVN+wwys9se10VlCz5WSUnTHEGGpmOeeMkKMEk46UlLSss2pUp12oQ5Zi13xqa9lMl3fPDEreIRMwOeeiCJDlmx9ts4z9K4wnJrU+CdXo06b8NbyLHP7TbhUWK0i7tFGBJcuZ5m9WAOM/Nj/Kuc7ynH1dzvR6JXqevtnzICf2gX/fx6ruXGoF1jji2XOSApXmeQBPzranXcll7I1urCMGqdJ6pffuLPxD2tXT5FvbxQr0MjNK/odKhVB9Mn51pK8guEdKXRLiS9LESFufaFxE7tcqg/ZiQD8ya0V3l7IlS6LSpr/JU+X+iX7Me0PibspFs17ETgtHE0ZHniTdCfQ45c6lQnOXKwU9zQpU/VqZ93+jY7WQsqsVKkgHS3MZ6HG2R6V0+JEO9AFAFAFAGaAKAKAKAKAKAKAKAKAKAKAKAKAKAKAKAKA4XNysaM8hCooJZicAAcyaAwntl26nviUhZoLTcBVJWSYebkbqpGPAOh38qh1rpR2jyXnT+k+N6dXZeXcpYswmoxqqsRpX08yajeM36xaqzjScpUNm+PYdrOzWMYUb9T1NcqlZzfsJNrZ0qEUofPud65qWOCVhLaIijHKjeRGKj6u3uBgT1x+H+v8AzRNeRrKOeGcZLKNjllBPrvXSNeceCPOxoVHmayJFZopDINDDkyEqw+RXBrZXFRdzSfTLWSxoS9xZOEdteIW3wXBnQfYuPH/fHjB9cmpNO7XdFVX6HtmnL5/0jX+xPbWG/VgoMU6AGSFjkrn7SnbUvrgeoFTYyUllFBUpypvEuS0A1saC0BH8b4xFaxGaYkICB4VLEljgABdySTjFAVPiXbuYGAxWEgSWZIg87LET3jAeCManOBknVpxjkemMm2ll7FZNRaAKAKAKAKAKAKAKAKAKAKAKAKAKA4z3KoMuyqMgZYgDLHAG/UnYD1oDKfbNx4syWMZ8OBJceu/6OP5HdiPRfWo9xV0Rx3LPplp+Iqb8Izeqg9iJp61nOxrpFrU2ChkKAKAKASsmOBRQxqXAtveSQOk9u2mWI5XybzQgc1YZBFSaFVwlhld1K0VellLdH0rwTiSXFvFPH8EiBx1xqHLPpyq2PG5b5HpoCl+025XRZws4jEt3HluqiLMuQCN90Vf3hQLk83sfe8R4fFkssSy3D555VRFGTnzLv9R6VpE61Nti7CtzkLQBQBQBQBQBQBQBQBQBQBQBQBQHl6LkxnBgftV4ub28eEsfd7clFUcmkx43PmR8I8vF5molxX0PCLvpnTvGg6kuCriaWQtJO2qZzl28yBpH5AVEuqinPKLnpdu6FHTI9VGbLLOd2FYAAUMSlo3ZxiuASwO2k43I8s/zrs6T2wcFXUpSi/yvH6J/U5vfrkhfG3ku/wDkK2hbt7y2OU7+lGemPpPyX94O0OrHjxnPIch6VpUxn0Te3lUcM1ORZpQoLHkPrWsI6ng6V6ypxy/0JLh3AruddcFs0qfeSSBhuNs/pMg+hAqZ+Cmu6/UqZddoZw1L9P5GF5w6eyYyXltcGMc1cMi7npLFlNXkD+Fd4UMbSivgVtW/lJ6qVSW3Z4+iNRuvZJGy6re6mjYjIEqpIoz0KgKwP71dPw8M8HGPU7nduWfkXDsFweW0sYbeYqzx5GVJK41HGM+ldiuzncsRoCk9pDK/FLQQhMw28ruXLAATOiDAUElhoJ07Z8xWGb01lnrsiGl4hxCZsaY+6tozn7imSTHlkuv1FEhN5ZdBWTQWgCgCgCgCgCgCgCgCgCgCgCgPEi5HMj5UBXOJcdghbC3tuJBt3c0yAMfukg6kPrg48jWRnsYJeOTcXIIwxnkfGVbaRy6nKbHY8xtVXdwecnrOizzRdNc5Oeah9y4byLR8jgKwMoD61vGOXgw56YuT7Ghdj+E2kHDBdX0UbGQmUa1DNhsCNFBGSxAGF6k+tXEYYR4ivV8WpKpLvv8AoQXtORYpbJjHHAz2zB4Y8fo2DBiCFA28RGcb6W8q53NN1I+iTOl3EKNV63hNFStnU47sl9RwqLlyT5KoGc+gqG6dSWE4l1C7o0oalUyvJf6H3F+EXECq1xDNAp5OQMdMAkZAz5NjrW/4edPfGTlLqVC4WIzcX7ftk77I7hLfiI7531TKY0YFQhJ8WmRdOc7bHPpjepNCcJeikU/U7WtReuTyn3N9AqVuVXvPVYHuFBpkATTIM7ju4mv+IXMjSYgCxjHed3iCMuxJXwsdTkaSdip861kdabwS3s/kEHDopbl1jeYtO5chBqmYueZ9fwxWxze4nE/abwyHOq7Rj5Rguf7oNDBaradXVXU5VgCD5gjI/KhjODtQyFAFAFAFAFAFAFAFAFAIaGGN7/R3bGXHdgEvq+HSBk5HUYojLMG4726uLrK25a0tRtHHFhHZejMyjK5H2VxjzNQq9zpeEXtj0lVY6qjwvv2FPi4WitqUsD13zn55qPK5c9mizp9KoUZZpza+X8D1RUUs0LQPHcSspZNpT29LZEt2T7NtxGXTuLVCDNIMgNv+qU9Scbkch9KsLejp9J8nm+qXniLwaT28/M2vi95Hb28k0iju4U16QBtoGwXyPQfSpXOxTywo4OPZbghgVpZsNdzYaeT16Rr5RpyA9M8zXQjvkhe0drBaX9rerHiRyYpdKHxLIQqvsMd4JCq+ZDnypganjBcCqyx4ZdSSLurrzDDkyn+BoYMFg7NXKXLCCCSSK2uwNalM6Y5FfbUwJcLj0zUZUdM9RaVL/wAS2VGS3X35/Q3zgnGYrpC8JJwdLqylXRhuVdWGVbBBwfOpOO5VsY9t+0i2Fq05GtshY0zjW7HYZ/En0BolkzGLlsjHrj233rZVYreJuhPeNv8Aj9c1lrAcNLwx7D2p4hcj/wDq2sJ6d3GpH1OTj12rKWTR87HFOyMXdHv+LGXW7NIi3SwwksSzMQVYks37PWiWBql5Hay4D2cUAvKuoHfXM2+PQYBHritkkatyZ77U2HAri37qC4treRd0dM8yNw2NypphGU37Sf7H+1SxSCKC4cxPEoj1eKSNwgA1q4HI+RAI5etc2mnudEm1k1AGhj2nqgCgCgCgCgCgCgCgCgENAV/t3Yyz2FzFBjvHjIGTpHrv02o8mE09z5wn7wviN4yg5soYqcbEKWA1D1AwelV8oU4PO+T1VvWvLmCdNKKWw6UYG5yfPlUGTy+C5gpwXpvP38D1WptgKzkzv2OcsIb4skeWTit4VHEj1rdVdptlo7CdrXtp0hml0WQUjxgaI+q6WA1A589qsaNRzW/J5zqFqqMk4J4+GDTO1koexeRP0iALKdPiDpG4ZgMc8qDUjhlbJ5zgsiOGAZSCCMgjkQdwR6VuRyvdunbuI0jQSTNPEYo86dRjkEhOcHSAFJJxt+VAI3aaV0xDZXHfnbTKojjRumuTOCufuajWMm2ljzgHCzbwhGbVISzysBjXI7FnIHQEnYdAAK0byd4R0rAwnTueJ20ibC5jkilH32jAeI/MeMZ8jWYvscprCM79rfHPeL7uAf0VqCOexlcAsceajAHzaplCGXksulW+qWtlGu0TGpwMAVIqQWC3uqdHQ51FsjlbWSgbqueu35D5ViFKONzlb2cIwWqO/ccCFfur+A/wrdU4rsSFb01wj2FA5DFbYR2SS4FFNKC9hZvZz2eF7egOuYIAJZB0Yk/o0PoSCSOoWolxPfCKTqtdf+uKPoNRUZlJxseqwAoAoAoAoAoAoAoAoBDTGQZx7Z+NNFbRWyNhrpyrEc+7QAuB88qPkTWlWWiOSTZ0o1qyh2Mg1hQBy6AD+GKp2pT3PaSdOk1DOPI9CtHudo4FrU2CgCgGl8hBWRUDOpyPXH2SOoPz61Mtp4eCp6la6oOpFPPmsfeDeewtlbR2qNZjTDN+l06y4VmA1KC3LBHIYqxbPMRSaWDyOAzwArZXXdRDJEMkInVOumI94hVf2SSOWMAYopGsqZWJLOaSCOa7F171PIsepAMwx5DMFjAAjRsDUOZ+8QBRswoYLwLqC1WKGWcL4SEM0g1OEwGJZz4juM79a13OqaRzu+1FnGNT3UAH/MQn8ASaJDWikX/b2AXAu2yEt4ZBbREHvZ3lAzIyYzHEAoALYzqJrolg4Tlq2MziJYEsSzsSzMerMcsfqTmrOnHTFHq7WnopKBzkOpgvQYY/yH47/StXvLBpVxXmqXZbs712Jnv5EoAJpjcN7HmZwi5NazljdmlSfhQ1M+gfZx2c9ys1VxiaQ95N/aYDw/ujA+h86rHJtnjqlRzet9y1rWDmttj1QyFAFAFAFAFAFAFAFAI1AZ17ZeASzwQTW8bSSwyY0Lkllm0qcfJghz0ANc501KOk72tw6FVTRi0VviaRtYkCnQrjZW082X9nPI9Rg7VCrtQioI9F02EqspXE/d+w7Y4qEo5LrOEpPuIDWAnkWhutmmd7CxluJUhgAMrnw5+EAc2b0H+Fd6FHW9ytv7qNvDEOWWN+z/DIpFiuL24aVn7vWiaIBJyKhtBUEHmCxxtmrFW8MHnpdSr1JZlP4GkdkOBR2UTwRTPKBIWbWyFkLAErhFGM899963eVsRu+WyezWpuc551RSzsFUc2YhQPmTtWUuxjYq3FuO21zGyxwC9QbFm0pbKeW88g0jfbw6m35VtGJynNEBa9jobWIy3TwwwvJnu4xpeMFSTGszqZpDncKoQg9cbVu2lu9jilq47lZ7QcfWd/dbW3S3tAwlk2HezsGOkyfvZbBJPmeldbTFWe3CLaj0+pCslV5Sy0QVxwtACwJjAGSVOB+DDHn+NWDoxjmRYzoUqfpxk4Y5xj+GR0JCJmQ7nck461yhiEFk3oy8OnrrPd7s7RSqwypzXSMoy3RIp1YVFmB7rbCN9yd7C8Jiur5IZwGjCNIUOcOVwADjoMk4/hUO7lskio6pOWY0+z3PfBezjG4vZoVxBYSu8StusjwtqEe/wBkaTk+q4qPKrJwwVbrSlSVPsmfQdjdLLGki/DIodfkwBH5GtSIOKAKAKAKAKAKAKAKAKAKAQ0BH8fmZLW4dDhlhkZT5EISPzrHcx2PmazUCNAOWkfwqmrPM2e9tEo0IJBM/jRc4zk/gOX51mEfQcjWtU/zU6fGd/3OtcWsElNYTFNEzMk0ixezzisVtfBp2CJJH3YdjhUbUCM+Wrlmp9m8Jo8/1unocai4NCtIbPh0AnldO80EtIWDvIWOphFk5wzE7DGdqm4SKN5isMySPjE4uXvUbup5GLHG6lTyRxtqUKAOnLPOobuPTx2L6PSl+H1cS++TT7btbJeWErWy9xerD3gjYZ2PJ0z8Stg4I67HepmMclBqUksGdi9trxIpLs3WsDUxl1XEMn9kRlTHuBnSo2LDfOax4kDorOvKCnpymEHaGU3LlRsiqIVBlWKIYPjVZT3gY8sKU5DcjatK1xGCySLPpdW5qOHDxncW+u3djLM5dgD4m+yOZCgbKvoAKp51ZV2lI9tbWVvYwc/mxlw6IhSzDDOdbfMjl9BXsrOiqVJRRSUJSqLxJetLdr4Y+hw4u/wp5nJ/sj/PFb1n+UxVm5NQXfn3f7wTvs1gVuJx6xnTG7pkZAYYGfmAfzqFdkHqmdUUxPaeYhxKUx6RpiTvcbDXgnJx104z8xWls8bs5dMkoSk28JLkbcM7GX9wgkSDSjDKmRwhIPXG5H1rq7pZwkdpdTTfoxZZuwXY28hvVmnRY0jVh8QYuWwMADptnNR61VT3RDurjx2njGCz8dttAHD7XKyXjyM5J1d1E7ap5N/7WlV828ga4xyyDJ6YpF7tIVjRI0GFRQqjyCjA/IVs2lycTuDTIFrICgCgCgCgCgCgCgCgENAc5UDKVYZBGCPMHYimMGM7Hzn2p7MS8Nk7uTLW5OIZ8eEjOyuR8Lgbb8+nkINe3edSPR9N6nCMVTn5/a5OHBezjXxuDBvPDEskSZAEgLMrrnlkjGNxuBWbaD0NM16ndxhc060d0l/JFWsh1SIwZWRiCrAqwzvgg9eYqPXo6Sw6fcxr5ivMc1FLV43YMBjfl1zWY5XBzqeHp9PucEtI1OoIoPngflXV1p4w2cKdnbwerG45hs3mdIIv1kzBF9NXMn0UZJ9BW1tT1TRx6lW8KjJt7s+guI9mo3hiSM91LAoWCYAF49K435alIHiU7H05i3weLi0veYhf8NmtbmWG4iWLUxkj0HMbKT4tBx8IJ5HcAgdM1VX9HiSPZf8Ajl7OcXRk+N0NLhcOrgdNLegPI/LP8aiQxKDi2XVbNOtTqLv6L927/caccm2RAurJywzjKrvj6nA/GpfTaHiVNXkV/WqrwqMd9XPu3+uD3/S8f28rv9obfiK9ZGtFlYr6nHOr0faMp7sEtKSCvQ4+yOX47n61wlUW8mZp1FTg60t0/wBv95ZqHsz7HTwyi7uNKZjIjjGS414JLHkNgNqgV6viMp7iu60k8YwVb2icGlhvLmV4z3EzBlk5ruoBDH7JyNs4z0ziu1vOOnTLuSbGrDS4S7/1/BGx9or4BII7q4ORpjjQK7kAcgdBc4HrW1SjCKymZuLO2obSlLftt/BrHs0sbyK1b313ZmfMayNrkRcAYZupJycdPOoc93sVuye3HtIntvxuSG/QWrKshtSsjEayqtKGQKM4DeFtznY8jio9xcKjAiXVZQ5KPxCVoTJL71cJJIvjKzMrSsuSpJG5IJ2A2AOMYqHbXteo+F/BX07mpN8G3dg+KC4sbeTvVmfu1EjKc+MAagfJvMVbpPuWKLCDQCE0B6oAoAoAoAoAoAoAoBCKA8yQqwKsAykYIIyCPIg86BbETw3svZ28rTQW8cUjDBZRgkE5I8qAg+3XYVL/AEyI/c3KDCyadQZT9hxkZHkeY/EVrOKmtztbXNS3lqhsZvP7OuJq2nuYn3+JZQFPrhhkVDdks7Muoddajhw+/mTXA/ZJJIc38qqmDiKEkkk8i0m2w54A38xyPanbqBBvOp1K7xjYq1n2Hvjd+7OpjYIf0rRO1vJp5HWvw5BPqPLesO2Tbyd31WeYyi8tc5+P8mrdhewcdie9d++uWGC+nSqA/ZjXJwPM8z6cq7wpqCwisubmdeprqvcuumtjjkpXtV4IZ7QyRrma3zInmVx+kX6r+YHlXOrT1xwzva15W1VVo9jHGvY8ZLrgjIyRVE6FRPZH0T/kLVwzKSw+xBT8TBd3ALAbAgbaR1zy51f2Djbxw+Ty9x1ei7iU08+Xu+8lq4B2JvbxQwQW0TAESSblgfuou/LzxUiVdNYjsR6/Up1E4xWDQuD9krDhcQmmZWZMAzzaRg+SjkvyGTtzPOo+qTKxrhS3LqV+lc8YOiaI7i/FLaIKlzLEgmyqrIVAfzG+xG4G/mK2xnc1k13KdxDgf9EPNe2MCzRMg76AkqyKpJ1RPhsLvumDyBFbZ1bM5Z0LUU6Lt7e3VzqxFiMao49TaFLAgMwG8jAcskAE5xyxxuakaEMs1uKv4eXpHRVcvJJK5kmkOXcjGcbAADko3wP8aorm5dd54S7FJXruq89vIGBP7O2OW+fn/lXJSiuNzTVGL23+/gQxaFS2h5ncEsxieTOcbklDhTgf3fSrSj+Ja22RMh4zfBZ+w/b+7imNv/tSsGKLLcIHiMZ8ReXDeA789XLY1aQjPC1ck2Ocbkxw3ifE7riUMsUiywxtpmEWRZiNwAwVycyyqQfMfBjGTWxsa9QBQBQBQBQBQHiSQKCTyFAQN1fXQdXVYzGcqIGYLPJgZ1qxOnIx+r8iSWGMUA9suLiR9BjmRsZOuMhR6axlc/I0ewW/BJg0AE0yDzmsOSQWRs/EYhKsJkUSspZUz4iq4y2PLcVlLAHVDG4aaDGVgAtDPCwK1AYH7Uu0k9xdzWmopbwuEKKcd6SoYs5G5G+y8tuvSNcVZQ2RFuKsobIo8UKDYKPoByx/r/Kocqk3vkhOpKT3Z5u18DDrpP8ACs0vWXvM0sZXvNQvfaM/cxx2EQyI1HezZVRhRsqc2+ZwPnUqrcU6ezPYW3Srq4WqKwnvlmd8YNzMTLdEzsAckuDpGN9KnAUbdPSulG8t3s0SJdMqW0WqlPV7fvBpltczcO4E0zSyNPIFZTIxcxmXAQDUTsFwfnXT1mymSX5dkM5YG43wtJQVa7tmdduUmw1Ieg1rpPoQKZUQp75W7Q39nHtBWG3MN2JCkWFhkCO5OBvEwA2ZdseY26b5qSj4i3MzSz6HHb+yKi4CUtFkji0Sxs8ix/aMbknumPU6MDPmB6152pfRncuEn6Lwvj5k2pYeJbb88/DyOcnEAFVkzIXBZFUZZ8Lk4A6ADJ8qxC0nNuLWMdzyELeU3pIHiHFNTBDict4QiMe6ySRpyo1TkggjTpwehq6o2tKj6qyWFOlCn6qLVwD2Z394qC5f3W3wBpZfEQNwO5UgcyTlycFjt0qT7yRlmmcC9mfDrZRi3WVwc65gHYn8NI+QAFNuAXNBgADlWQLQCahQBmhjItDIUAUB5IrAKL24ubSIolxbNeTzElUUL3iIh+JSxHdqpxgg7k1pWrQpxzJ4SN4U5SforJG8K7XW8ZUvLxGJRgd3PH3y7ecoVz9S9aUrilU9SSZtUt6kPWiT59oljjIaVx+xBM38Fro5pPEnj3mnhtcIbTe0eE7Q211Kf+X3QHzMxU/gDXCpe0YcyR1jaVJLKiVzj3a3iDplQlsCdKxwnv55GPJVdlCqee4U4GfKo0OpxrVfDorPt7IkS6e4U/EqvHsJb2VcMitxIsjs/EZFWS5aQMJMH4Vy2+kHbOdyPlVm1h4IHO5oi0AtAFAIRQGce1PsL7ypurYf1hE8a9JkXp/bHQ9eR5gjnUhqRzq01OO5iKTAjUD4cZH4etVzg08dyqlBqWAkukAwWA/w8j/rrW0aUm+DoqcpPgkOz9+HTRqyybfMDkf5VHvKDhLVjk+odAvo16KhLClHbHs8/mSVxEGUqeRBFRoT0SyXVamqsHTfcXi3FppVhS5l7xYsCKNIwuWC6QcAkswG315VY/iKlZOMFjzPLw6dbdPkqly8+SX3zz7Cb7IzXdi8kot1kjm05gEgV0ZM4fcFcnOCPl5VypdTt4Lw5S47lde29WrVdSEcJ9v5/o7Q8SEAbvdppZJJe4iOsrrctpzttuPEcAknlVfeUvxlV1YL0Vtqfq7fqd7ZOhFQe8n277/Ij+Jdo5YSJGSKNAc6C+qV1yM45BW643z51ij0+lOOE5NvvtjP74O1epWpx1TcUvJ5z/H6kfxLsyZLmGGApHDeuMs68mADBTnfBxqCDTklhVt066c06VT1o8lNf0FFqpD1WbT2R7D2tgo7pQ8uMNM4BkPy6KP2RVlgr8ER7WuGpMtirhTm5IGoZAzbyncdRlQcdcY2rJ0ppOWGRvYS7WyuvdgndW90MxqCSI7iMYkjyeYdQCDyOk45mh1u6Kg/Q4NRFCMDUZhvBl3tR7WyK3udq5R8ZmlU4ZARtGpHJiNyeYGMc9uFxW8Nbclp07psryWPL9x/7G7N14fkMQjzO0Y3wE2XbJ5EqW/ereGcbkW6nCdVuHBoddCMIaAM1htGFkhe0/aKOzjDMC8jHTFEvxytjkPIebcgKxKcYxcm8Jcm0YOclFcsyue3uGcTShZpZCTPiVogMD9Gisqlu6U58IwT57mvO/8AKUqk3Ka2XCxz/ZeqxqQiowfpPuSUJEaKryAlVALsQCxAwScnmedU1WLqTbhHbyLKL0QxJncMDuDkdD51HlHS8HRPK2PFxOqIzuQqqMknkAOZNbU6Uqk9EVuazmoLU3sdOBW8gZZSgF5Kh92jk+G1hPxTyj7zbeH0CjHiNe4sbONvDC58zy15dOvI8WIaBxdWsk3umvvLy6YiRrrSCMiM/DF+2v7q4GTMx3IreNjUbWZXUMpyrAMD5gjIP4VjO+Bldjrmmw3DVTYyBasJjcyLt97UmDvb8P0EAFXuD4hnqsYGzEfezjPyrSdVQ2fJxqVow5MlgttA0nkOvLPz6ZqBKpreUQKlTVLKJHgThdUewx4l9VI/xrldR1YmfQf/ABe9hUoOlP1k/wCB60miTxcn+Fj0I5r/ADqOoOdPbldi78XwbjFT83D+n6ZGvEOMBQRGNbDmR8K/4n0rtRtcvMiv6n/5BRt8wp7yLzwHhEUSiRD3rsoPen4iCNsfdHpVLe3FWUvDeyXZEenD0vEe7fLIa54tLNI8Q1IUYgwxbykDkXfYIp8weo3qdTtYUYKaw9s6n6q92Pr7SMqiqtqT74wuX8x1ZcAkxgsII+qRbux83kI5/IHnzrhUvqalstUvN8fBHaCm/U9BeS5+Ocok4rO2tVL4SPqXfdifVm3JqI61xXejd+xfwY8OlSzJr4kZxW/a4hkEZhhTTlZLmURMzDdTFH+sznGGOBnGM1ddP6TOnLxJSw/JfUrLzqEKidOC+L+hsXZLiPvFnby953paNSX06NRxudOTg56Zq+yUx07ScJF1bvCx0lgCjgZMbqco4B5kNg4rKM6tO5jcsL3ck0EjtDcIil1RRgTxOV7xfDqyR3ZUjTswrGfMsoONVKEv0ft+hsfZLiDXFlbTPgtJErNjYZK70ZWR4I72hdoZbGzaeJFYhlBLZKoCcFiBucennQ3gk5JN4MJtElnbulybmaTQdWQe8fdnYEAjbLYxsBtVY6LnXxI9VRvKVtYuVKW/q59vOfkfSXC7JIIo4YxhI1CKPRRirI8mO6yBDQwRfaHjkdpF3kmTk6URca5HPJFB5k/kMk4ArRyjCOpmVGUpYRlLXkks7TzhXleQQ7N+pGjvDHGundVGCznTkt8gKK/1V7d1Y+qt17ff7f0Lq1xQqxpv1mQvEop2mYc2eFTNjLBEMhwijILbZz1OG23250J0VTWdsS2fm8es/vY7VYT1uMfLf58Hi/V3xmISvGx0BkTVk/q4zp2ARdTsAeWjzrpTlBZcXpT5azjHeSXv239pzqRls5RzLsvp9efiTFvcTsyxkpExTXgRnGM40AayGxzOCNmXzqulToxi6m8lnHPxzwTVUqZUHzyPbZO/kV9AljVysEZO1zOvMt/wYubH73ngVc9JsfBhrlyyq6jd6v8AHHgs1rw1Z+9iMmuLUffp/h95kXYwqc+GJN9QzgZC5zrq7zkqHghe0fFUvFxlU4ei5A+ETAD4j92FQPCvXnyxmivupSUvBo+s/v5lvaWa0upU4LV7P2ujC/vBfusj3fvc+8aOveeY5ac+Lnq3q0oKpoSq+t7CBX0Kfoicd7YaJGt7OP3m5UZkGrTDAD1mkwQvInSNzjpzrsmsZOOEt2ZzxjtW8hIkvJrllO8dkRbW646GY5kb5r+Fc6lWEPWJdtZ1rj/1rYirXttcxzBbdXZHVhJFPdNdxFSMZJZA6H5MQfIV3tacriWIHK4pSobTK4vBZIl8DB/Ncacb5wpyfzqdc9CbWYvcqpOFRjVZAG0t4WH2WGD/AJj5V5+tbVKTxU2OUqTXuPTxA48xuCNjuOhrgpOIpVZ0ZKUHhiPAGxq1MBuAxyPLOK2hU07Il1up3VdJVJ5+R7BxgbAeQ+daPLRXt5JTh81zJB3FuWDQuGAUhSY2B04J56WzkY5MtaTjQp1HWqYxJYfvz9/I9Na1q1xaqFP1ov8ATBfHukhjUzsqkgAnYamAAOBzb/OvPqnKvJxpptLf3I9FKag9Ta9+5D33aNidEQWP9qTJbHpEvi/6tP8AOrK06U5SSeZvjSsfq3ghV75Rzh49svpggDZJJNF3iSXMkkiRh7hwkamRwoKxx5OnJyRkV6JdKuqNNr0aa8o5z723sVLvbecspOT9uMfD3Gp8O9nTqpD3QjG21tAkeMftSay3zIFRv+PoyX+VOT83/Rl39Rf+vZeS/st3ZjgSWUAgjeR1BJBkILeI5IGkAAZ6AVPIZVe0HakW/HLSB5CIpbcoVz4RI7+AkcsnAGfWgxnYc9ouwPvF6LyG5a2kMfdyBYw+sdDuQAceh6Vk2jJxlsWjs/wwWttDbqxZYkCAnGTpHM461qzXOTMvaT2iDyPv/VbI5bymufsp6hP+4+Y270449J8I0lvsevZD2eLM1/NvqyIs/aLH9JL8jsq+gPmKjQUpNylyT7qrH0aVLDUV8/aa0tb+8h5yLWPYgkRvHuMxWsLTTNhRsABlnY8lUfaYnkKbrkLLeMGavLLcTe83IxJpxHEDqW3U81BwNTHA1NgZwOWK8l1LqKrvRD1f3PR2NkqMcz5OiwKGLBQGIwWwNRA6E86qnVlpUW9iwUd8nStNjbCG11w2KTHeRo2G1DUoOCeZ3+QqTTuqlOWYSwcpU4S9ZZIoW0jyOJZfgQmSVFP6GFm+yo3M8pAVQPu5HLBvenW9OuvRTUE8793/AAiqva06Oza1P9v9ltsrJ9SwxDuZ3jUPpIPuFr9iJMbd6+D4upDNuEUV6FvJRPCT8hn2j4lE0fusOmOxhGJSNlfR/ux07tftHfUdvPNT1G/0YpUt5P7+ZZWVprXi1dooluy/ZsyFLi5XSowYYGGCpG4lkH3+WlNtHM74072Nh+HWqTzJ8s1u7x1to+qL2w48zu9pBKIVjTXeXQP+zodwif8AFYZOfsjBwcirKS7kGKizKeM8ZEkawwIYbJfDFANnnP35Ou/PBPmTvUeVSdWoqVLdl3bWkKFD8Td8dl5/e/cYCyBx3o1sfhjGyL1+v9o/SvRW3S6Vp6U95lJedUrXWF+XyF4KnjnbCjDBMJ8I0rn+JP4VNtYRbm+PS+iINR7IlScc6n5XOcnDD7HiWJXGGAYeoBFaOFOpzDJvFyiQb8NjaXREWQKMyFTkDyUA7A9f/NU9z06hVqegtvYdc7Zkdm4EceGU/vKrfwxWk+g0H6rf38Dk3T5aPH9Bv/6o/wDi/wD3Wn/AU/8At9/Ixml5HmyS4gnYwMrOqhTqGFKvk5wDuQRUKv0ONTNHncnWtyrb0o9xxwyB5NUk0jO5ZlYg4zpYjnzxzGBgYPKrCx6NSjFex/T3C4vZuW/ck4IVQYVQo8gMD8qvYQjTWEQJT1M7WK5ubMDrdQn8JA38qr+qy/w49p3oesfQua8z7Ca8o4XV4iLlmwNSp+85CqPqSPxrPcIxz2i200c/FgsuFntYpCjpr1ompWCHUNGk8jv8Z26iLXuFSnBf9nj6/Q6whqT9m5tIqTnc5LYrPbnj5t4ljhI96nJSEc9OPikIHRQfqSo61tTi28DOlZKr7PeBrJOHA/q9oSsZO5kuGGJHJI30jIJ6s7eVdasvyLhGkFndmpVxNxaAjuM8YitYjLM2lBt5sxPJVA3ZjyAG5rGUtxht4RknH766nlWd00vpcQpp7xbfYYU+JR3kh+KQnChcDPWjrXdvc5jKeIr9f6Rc0berSWqKy3+xx45fDIhcMAVy7BX0t+wpA39fIY86rLW2ePFhvjZL+SzdamnpqPBH27Pyie6HzV2H4yry+vT1qVXjh6qsIr3/ANMylS4hKWPZjB6nlmHxSXWPSJT+apXONOlLeMYfNr6mMxj+aef/AJHHDLaVJCwEkk8zaLeJ3Jx95zzCr1JHJR5nFdNEbtqjSwordtf38OSJVlCgnPLbfZ4+hZ+D26QxiRR3yLJiLJAN/dnbvT0ESYwnMABm5KDXp4x0JQXCPOyeqWo6cUvTEkltHIDI2XvbhfCQxAyi9VJXkc5RQOp2r768VBaI7zfH8vcmWdr4stUvUHfY/s53pjnkTRBHg28WMBiOUrDoBtpH7x3xjnYWXg5nN5k+50vLrxPRjsiz9qeLG1tnlVdcmyRJ9+WQ6Y1+rEVYpY2IGO5iXa+7WEpw8OG0HvryQsAJp38R1k7BRzx6qOlazUmsIkWzoxnrr7pcJd/mQ/B273M5H7KD7o6/Un+Aq86DZKjSdSXrP+jTrnUneV9X5VwjzxSck92pILAF2+6vRQRyJ35chk1NrzfqR5ly3+332K2C7vg6dnYdMZH7bfkcD06Z2rp06O0vf/HPtNa25KEVNypLg5boZNw5ejOo8g7AfTfb6VHlbRfDZ08QcW1usa6UUKvpXanTjSWmCwjnKUnydcVvqZhPHAbVnJtqaI1Jwstw5+FVQH5qGJH5j8agKf8AkqS8tvr9TqlmKyd+FRFYUDfFp3+Z3P8AGu1tT00YqXJpUeWO6kJI5pHG5tUkGHUMM8jXOtSjUjiRtGbi9i1ezXjMlvdR2pctbzArGrEt3TqCwCE8lZQduQwMVQdStI0cSXBMoVG+S68dlkH9IgIcRxRXEbEHSzIGJUNyyO5XP9oVVncje3ESy3FnICDFcW88JbnqEiI8X/2NVvVGoUlV/wCrz+5It95OK7on+z3G4xwy3upW0xi2VnY9NKDUfxqyaw8Eczm8up7qbvQpW5u8RW8bf7iIbhm+QJdvXSvzlR/xwz3OT9J47Gr8A4XHbQRwQ/BENPqSOZPqTufnUV7nVknQBQGU9rbW9F2088D3MC593MBDdwpG5MWNRdurAnYYA3qBfW9W5p6aTx7+5Ns69Og/T3IpO0dp8PfordVY6GHoQ2CD6V5ifT7mDxoyXqvKMt9QP2ltF53EX/VWj6dct+ozaV5Q/wCyI267d2ikBGeRidgowD+8+BUyn0W4ljhe8j1OpUVst/cPra/mmG0trbg8tRlmf12RANvL86safQqSa1Nt/oQJ9WfEVgk+CWMbPIgu47iaVSJ5owYha20eC6gaiVaRjjJIOMn7G9vb28LdaYLYrq1eVfeQ84jxIlkaAd27R6bZcDFtbnbvyvLvJMAIDyCjb4hXK9u1bU3OW/kdLa3dw9PbzF7H9nVudLuoNmhzGD4veXzkuxPxIDvk/GxJOw3h2VpJS8etvN/p/ZKvLpP/AB0/VRpumrZFYUntdMGv7ZX/AFVrDLdOPNv1cf4DvPx9Kxg2S9piLXT6hN3oS5mIkJClm1BxKGUDfwkDzGBiocbipraxlHoa9hRjQpt1FCWN158+w9cJuwsMK8jhteeY0fFz65wK9ja14ulCC+Pu3+p5GpBubZysNTIWGBLJ499wRq8JHqmcf+RWlBSnF1Hy1kT2ZL2Nt3alRkjUTk7k5PM+pqfb03SeDlUlljipD5NArAA0RhDWbiUSnDSKp9Tj+NcpV6cPWeDpGGeBte8ciRCwYMegGcE9N6j1byjCOnKyZp0pZyRS38RWOMuMMdcrbgE5zp+p2+QqB49KUY05SWHyzs4vOxP2vEI5CRG2ogZ5Va07mlUm1BpnBxa5OnfjJHlj+9yH+vOumtZNcHsHpW7ew7nu2bTcWjDYi6h/vShT+RI+tVvVY5pHWg/SPojFeaJxS/aRhBYsSFVLsZJIAAMEqjc7cyBUDqlOVS0nGKy2vqjtbvFVEJa8HN/wmOKB0HcXL6Ad4plgmcKr6fskYYc+Q5iptKcopN+RxlHdnThiCwaSe5aOfiMgEUNtC2ornxBBnxZY4Z5DgBQOg361KjmzVLBbrSU2/ulszB5pAxdvvaF1SOBjkXZRjpqFaGxPUAUAmmhhLA0v+GQzDE0Ucg/bRWx8siscGcdym8b9knDZx4Ie4ccmiOB9VbKkVl+wIp03YiThjNKjOqAeKaBpBGdjvNDq1BRnOzEczlahVnc01qp+ku6fPw/sl0/Am8T2+/iTPDeNBcCeWaEORpuY52lh9NQm1d3k9fEvqOVLbqFKu9OWpeT5M1rOpSWrsTPaO4kgQi4kjuFc/oYhHolnYZIjkOoqY12ZmCjOcEfel1aqhTc57JEOFLxJ6VyQ/AODveyOJWLx6s3Mu4Ern/cp5KBsfugBdyTintqM7qr+IqrZcItbmrG2p+FDvuzUY0AAAAAAwANgAOQAq57lTytz2azgyZh2su9E3GnI+CygUfJln/mRWORjYl+yXZyKygVEUCQqO9f7TsBvlueM8hWVsbSnKUtTe5n3tF7PH315LSLV/V9Vyqbse8ZlDqg5nw5IHOu1Gs6bycpRTWEVvgVxrjXH2fCw6oy7cj0I/wBb7ehspRqRwuERK23JKVPeW8s4YCsgKGRazwzHBwuCQCdYVQMk45fUnH5VGqLDb4x9/exunlkvwPsMJrK6vrlnA7kta6juugahNg4A1EABccjvz281dXMqtRPO37k+EEo7kBY22FVwWTUAzIMacsBnY8q9JSpPQ5cZ3aIkpYeB6zdOtSW3lr4HLLOGsHGQDnScfM+H+FcU4ZWe5nHkIbnOwHVd/PUT/IZ+tY8XCzj+DKi2MhxNcxamA/TIwJOBhZEbJ+jD86r7i4jK3ep7+3+jtThh7H0tYX8cyh4ZEkQ/aQhht0yOtef4JZUfayM21uBo1G7iC61DLnJ5qdmGM7ZrHJvTjmQ29mD6ZL+3LpIUljkzGoRAJY8aQgJC4MZ2z1z1rOcozXioPCLylnGHMgRO8IwX0jWQOhbGSPShz4I7hPBu7laaSVp5nGnWwVdCA5CKqgADO5PMn0AAAmaAKAKAKASsDB5IrPJjgoHa3st3Ie4tkzFgme3C5DDrJGByYDOUAw3oRvX3lkq61LaS4f8APJOtbl0vRe6fb7wVrs9wozukVvKz4jXMxIf3eA7oidMn7IPzOcYMOnRr3U07naK7eZKnVo20X4W7ffy/Y1zhnD0giWKJQqIMKB/M9SeeauyoHVEsGORayZMq9oVs3fcRjUZa6sEeMdSbdnDKPM4cGgLjw+9SeKOaM5SRQyn0Yfx6UBC9nP0lzfXH2TIkC8jkW6nUfTxuykfsUayMlA7acNZL+6ngjLxBY/eNO7IxUnXjquBvjlgGp1jc+DJJ8HKtDWsrkjbeTUoIYMCOY5H1r01KfiRyiC01yda2yaZT7hWcm3JznnVBliAOXzPkPWuVStCnvNmYxky09nOxoZDecU/Q2sY1rC+2oDfXNnkPJPx8q85e30q/orjkn0oKKI7t37RWu42t44e5tnIHeu3jdQR9jACqfIknA6Z25U7fidTZGXPOyKxHxJSc6lAyAN+WRqOf3cfLer7x4y5fJDdJoay8WTB8aqdGefIyHb6qo/OtPxkNO8sPH6/6N1TYjcQZ3buo2cDOlgMLkKAu52xkk49BWn4icsqlHVjhr/YcVDGrY9RWUpYK0ixcsKuGfCLpG56fStoUKjlp1Y/f+BqXKPYsUiGUjXlvJMdsAeuT/Csu3hRjqjH/AOpf0Nep4/Q88D7bPw6V3tplfvCveRd1pjfT1zq8JwSNQzVLcKl+RkiGrujQ5u2z3y91PHw6JX3EN202o45HJVQfmKi4wdNye4HxduHoI7mxhtbfVvNbPqiUnYNIpUMoO3jy3rgb1jITxsaGtALQBQBQBQBQBQBQCGgGnDeGRQBlhjSNWYuwRQoLNzJx1NY2GR4KzkBQBQEB2r4E1wsbxOI7mBtcDkZGSMMjAbmNhsQPQ8wKAy+Wa4t+9jsSttLICXsp8K0bnnJaucK6nPIbZ8twALDw3tLbWcCwvDdwCFcaZIHJwOba0BRiTvkGgIDgPbmPu5Pdka5vruVpO5VThM4VA55BVRVyeu/Kjx3BO2vsjiFtCqytBdLGBI6DVHI3m8ZOD5ZBB9a7UbipT9RmsqalyR7ezC/BwLm1YdCUkB/AEj86nrq9XGMI5fh4juz9lExx398AOqwwhW+jux/7a5S6pc9pYNlRii3cA7DWdoweOPXKP97KTI4+Rb4fpioU6tSfrM3SSIv2yWpbhrMGx3UiuVIysmDgK24wMkNnzUVtRbU1p5EsNGUxOzZEkYH1DKfyz+I6162nOpOOJxK9xSezOJ4VATnukz8hXKNnb9ohTlzqHCQom4VV9cAfnXXwo090hmT7jWTi0WdKt3j89KeI7eucfjUS5vraisye52tbatUlpprdnKOaQwM4xAdGuGLu2kknU76l04QKN9R6Y3qvn1Sctqawb/h1n0me+EdnZL2eNIny4XVJI41LGrDZtOw1Z2A2z9K8/GvVum/E4R6W6o21jGHgeu/Pjvv7zTeEdkLm1iEcF/jG+9uhVjzJYBtRJ89WfnUkoyV4FxE3cc0VzEgkhkMUqfHGSAGVl1D4WUggHfmKGCAnRIF4lZE5tVtO+jDHPchw4aPJ+xqAKjpuOWMDJoXZHX7ja958fcR6vnoH50BLUAUAUAUAUAUAUAUAlALQBQBQCEUA3vbGOZdE0aSL911DD8GFAQi9guHDH9Th2OQNOwPnjlQEzZ8Niiz3MUceeehFTOOWdI3oB1igDFYcU+QGKyAxQMYcf4eJ7aaEgHvI2UBvhyVOM+mcGgMRtOzCqio6cVimAAdFiWVNQGDpkKFdJO48VSVd1tOFLY08OPkOh2YUbyRcY0j/AIcBz9IgWro7+4f5/v5Gvg0/Iq3HeDWccsSe9SqJJNMnvVu6yxIRu4Z8Z5YHg2zudqhTcpPLZKjVUIaVFe/uOeH2EkjOyNa7NoCG4SMoibIoyMMMb5HPOai3Ft4vcsendV/Bp+jnI7m7PX6Iy+73DQkbpFOGhbO/wawDn0FY8Ktxn+Tr+O6dKp4koSz5LGl+/fJZ+w3GrOytwtw5t7iQ65RNG8RJ6KNS+JVGwxtUqEdMcFVXreNVlLzLIe3HDv8A3kH/AFg1k4le7JdsrJY5JZbhe+uZTK0a5Z020qmFG5CKoPmc0BHSXD3U5M1vPDa3N1Gkssi6C0aeGGEKfFpdzlmIGA+n1oYNvWhkWgCgCgCgCgCgCgCgCgCgCgCgCgCgCgCgCgCgCgCgCgPJoDMe1fH+ITvNZwWzwurgB4y7yPHqB7xH0pEmR0Z85z5UAzjtuJTlvdFu440wG96uDG7sfiVQ0bqQPvbqc7UA97Mez89+kl1bQRxRRyKIywnaVpWDM7t3aqADnChdsnG1Bn2liPs/sQcxRvBnn3EssOfn3bDNZ37DLW5zk7ITp/s/EZ13+GZY548fIhXP1esP2mct7jL+gOIJuU4dcY6mN4XP4BgKGDukvE1GBw+D6XuB+HcUB5PZy8umi98eCKBHWQww6nZ2Rgyq0jgAKGAPhXf0oC8CgF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9943" name="AutoShape 6" descr="data:image/jpeg;base64,/9j/4AAQSkZJRgABAQAAAQABAAD/2wCEAAkGBxQTEhQUEhQWFRQXFx4aFxgYGBgYGBccGRgfHRwaHBwYHCogHRwlHh8gITEhJiksLi4uHB8zODQsNygtLisBCgoKDg0OGxAQGywkICQsLCw0LCwsLCwsLzQsLCw0LCwsLCwsLCwsLCwsLCwsLCwsLDQsLCwsLCwsLCwsLCwsLP/AABEIAMAA9AMBEQACEQEDEQH/xAAcAAABBQEBAQAAAAAAAAAAAAAAAQQFBgcDAgj/xABGEAACAQMCAwUFBAYHBwUBAAABAgMABBESIQUxQQYTIlFhBxQycYFCUpGhIzNigrHBFSRyotHh8DRDY3OSsvFTVJPC4jX/xAAbAQEAAgMBAQAAAAAAAAAAAAAABAUBAgMGB//EADURAAIBAwMCAggGAgIDAAAAAAABAgMEERIhMQVBE1EiMmFxgZHB8BRCobHR4SPxFVIGM4L/2gAMAwEAAhEDEQA/ANxoAoAoAoAoAoAoAoBKA8ueVN+wwys9se10VlCz5WSUnTHEGGpmOeeMkKMEk46UlLSss2pUp12oQ5Zi13xqa9lMl3fPDEreIRMwOeeiCJDlmx9ts4z9K4wnJrU+CdXo06b8NbyLHP7TbhUWK0i7tFGBJcuZ5m9WAOM/Nj/Kuc7ynH1dzvR6JXqevtnzICf2gX/fx6ruXGoF1jji2XOSApXmeQBPzranXcll7I1urCMGqdJ6pffuLPxD2tXT5FvbxQr0MjNK/odKhVB9Mn51pK8guEdKXRLiS9LESFufaFxE7tcqg/ZiQD8ya0V3l7IlS6LSpr/JU+X+iX7Me0PibspFs17ETgtHE0ZHniTdCfQ45c6lQnOXKwU9zQpU/VqZ93+jY7WQsqsVKkgHS3MZ6HG2R6V0+JEO9AFAFAFAGaAKAKAKAKAKAKAKAKAKAKAKAKAKAKAKAKA4XNysaM8hCooJZicAAcyaAwntl26nviUhZoLTcBVJWSYebkbqpGPAOh38qh1rpR2jyXnT+k+N6dXZeXcpYswmoxqqsRpX08yajeM36xaqzjScpUNm+PYdrOzWMYUb9T1NcqlZzfsJNrZ0qEUofPud65qWOCVhLaIijHKjeRGKj6u3uBgT1x+H+v8AzRNeRrKOeGcZLKNjllBPrvXSNeceCPOxoVHmayJFZopDINDDkyEqw+RXBrZXFRdzSfTLWSxoS9xZOEdteIW3wXBnQfYuPH/fHjB9cmpNO7XdFVX6HtmnL5/0jX+xPbWG/VgoMU6AGSFjkrn7SnbUvrgeoFTYyUllFBUpypvEuS0A1saC0BH8b4xFaxGaYkICB4VLEljgABdySTjFAVPiXbuYGAxWEgSWZIg87LET3jAeCManOBknVpxjkemMm2ll7FZNRaAKAKAKAKAKAKAKAKAKAKAKAKAKA4z3KoMuyqMgZYgDLHAG/UnYD1oDKfbNx4syWMZ8OBJceu/6OP5HdiPRfWo9xV0Rx3LPplp+Iqb8Izeqg9iJp61nOxrpFrU2ChkKAKAKASsmOBRQxqXAtveSQOk9u2mWI5XybzQgc1YZBFSaFVwlhld1K0VellLdH0rwTiSXFvFPH8EiBx1xqHLPpyq2PG5b5HpoCl+025XRZws4jEt3HluqiLMuQCN90Vf3hQLk83sfe8R4fFkssSy3D555VRFGTnzLv9R6VpE61Nti7CtzkLQBQBQBQBQBQBQBQBQBQBQBQBQHl6LkxnBgftV4ub28eEsfd7clFUcmkx43PmR8I8vF5molxX0PCLvpnTvGg6kuCriaWQtJO2qZzl28yBpH5AVEuqinPKLnpdu6FHTI9VGbLLOd2FYAAUMSlo3ZxiuASwO2k43I8s/zrs6T2wcFXUpSi/yvH6J/U5vfrkhfG3ku/wDkK2hbt7y2OU7+lGemPpPyX94O0OrHjxnPIch6VpUxn0Te3lUcM1ORZpQoLHkPrWsI6ng6V6ypxy/0JLh3AruddcFs0qfeSSBhuNs/pMg+hAqZ+Cmu6/UqZddoZw1L9P5GF5w6eyYyXltcGMc1cMi7npLFlNXkD+Fd4UMbSivgVtW/lJ6qVSW3Z4+iNRuvZJGy6re6mjYjIEqpIoz0KgKwP71dPw8M8HGPU7nduWfkXDsFweW0sYbeYqzx5GVJK41HGM+ldiuzncsRoCk9pDK/FLQQhMw28ruXLAATOiDAUElhoJ07Z8xWGb01lnrsiGl4hxCZsaY+6tozn7imSTHlkuv1FEhN5ZdBWTQWgCgCgCgCgCgCgCgCgCgCgCgPEi5HMj5UBXOJcdghbC3tuJBt3c0yAMfukg6kPrg48jWRnsYJeOTcXIIwxnkfGVbaRy6nKbHY8xtVXdwecnrOizzRdNc5Oeah9y4byLR8jgKwMoD61vGOXgw56YuT7Ghdj+E2kHDBdX0UbGQmUa1DNhsCNFBGSxAGF6k+tXEYYR4ivV8WpKpLvv8AoQXtORYpbJjHHAz2zB4Y8fo2DBiCFA28RGcb6W8q53NN1I+iTOl3EKNV63hNFStnU47sl9RwqLlyT5KoGc+gqG6dSWE4l1C7o0oalUyvJf6H3F+EXECq1xDNAp5OQMdMAkZAz5NjrW/4edPfGTlLqVC4WIzcX7ftk77I7hLfiI7531TKY0YFQhJ8WmRdOc7bHPpjepNCcJeikU/U7WtReuTyn3N9AqVuVXvPVYHuFBpkATTIM7ju4mv+IXMjSYgCxjHed3iCMuxJXwsdTkaSdip861kdabwS3s/kEHDopbl1jeYtO5chBqmYueZ9fwxWxze4nE/abwyHOq7Rj5Rguf7oNDBaradXVXU5VgCD5gjI/KhjODtQyFAFAFAFAFAFAFAFAFAIaGGN7/R3bGXHdgEvq+HSBk5HUYojLMG4726uLrK25a0tRtHHFhHZejMyjK5H2VxjzNQq9zpeEXtj0lVY6qjwvv2FPi4WitqUsD13zn55qPK5c9mizp9KoUZZpza+X8D1RUUs0LQPHcSspZNpT29LZEt2T7NtxGXTuLVCDNIMgNv+qU9Scbkch9KsLejp9J8nm+qXniLwaT28/M2vi95Hb28k0iju4U16QBtoGwXyPQfSpXOxTywo4OPZbghgVpZsNdzYaeT16Rr5RpyA9M8zXQjvkhe0drBaX9rerHiRyYpdKHxLIQqvsMd4JCq+ZDnypganjBcCqyx4ZdSSLurrzDDkyn+BoYMFg7NXKXLCCCSSK2uwNalM6Y5FfbUwJcLj0zUZUdM9RaVL/wAS2VGS3X35/Q3zgnGYrpC8JJwdLqylXRhuVdWGVbBBwfOpOO5VsY9t+0i2Fq05GtshY0zjW7HYZ/En0BolkzGLlsjHrj233rZVYreJuhPeNv8Aj9c1lrAcNLwx7D2p4hcj/wDq2sJ6d3GpH1OTj12rKWTR87HFOyMXdHv+LGXW7NIi3SwwksSzMQVYks37PWiWBql5Hay4D2cUAvKuoHfXM2+PQYBHritkkatyZ77U2HAri37qC4treRd0dM8yNw2NypphGU37Sf7H+1SxSCKC4cxPEoj1eKSNwgA1q4HI+RAI5etc2mnudEm1k1AGhj2nqgCgCgCgCgCgCgCgCgENAV/t3Yyz2FzFBjvHjIGTpHrv02o8mE09z5wn7wviN4yg5soYqcbEKWA1D1AwelV8oU4PO+T1VvWvLmCdNKKWw6UYG5yfPlUGTy+C5gpwXpvP38D1WptgKzkzv2OcsIb4skeWTit4VHEj1rdVdptlo7CdrXtp0hml0WQUjxgaI+q6WA1A589qsaNRzW/J5zqFqqMk4J4+GDTO1koexeRP0iALKdPiDpG4ZgMc8qDUjhlbJ5zgsiOGAZSCCMgjkQdwR6VuRyvdunbuI0jQSTNPEYo86dRjkEhOcHSAFJJxt+VAI3aaV0xDZXHfnbTKojjRumuTOCufuajWMm2ljzgHCzbwhGbVISzysBjXI7FnIHQEnYdAAK0byd4R0rAwnTueJ20ibC5jkilH32jAeI/MeMZ8jWYvscprCM79rfHPeL7uAf0VqCOexlcAsceajAHzaplCGXksulW+qWtlGu0TGpwMAVIqQWC3uqdHQ51FsjlbWSgbqueu35D5ViFKONzlb2cIwWqO/ccCFfur+A/wrdU4rsSFb01wj2FA5DFbYR2SS4FFNKC9hZvZz2eF7egOuYIAJZB0Yk/o0PoSCSOoWolxPfCKTqtdf+uKPoNRUZlJxseqwAoAoAoAoAoAoAoAoBDTGQZx7Z+NNFbRWyNhrpyrEc+7QAuB88qPkTWlWWiOSTZ0o1qyh2Mg1hQBy6AD+GKp2pT3PaSdOk1DOPI9CtHudo4FrU2CgCgGl8hBWRUDOpyPXH2SOoPz61Mtp4eCp6la6oOpFPPmsfeDeewtlbR2qNZjTDN+l06y4VmA1KC3LBHIYqxbPMRSaWDyOAzwArZXXdRDJEMkInVOumI94hVf2SSOWMAYopGsqZWJLOaSCOa7F171PIsepAMwx5DMFjAAjRsDUOZ+8QBRswoYLwLqC1WKGWcL4SEM0g1OEwGJZz4juM79a13OqaRzu+1FnGNT3UAH/MQn8ASaJDWikX/b2AXAu2yEt4ZBbREHvZ3lAzIyYzHEAoALYzqJrolg4Tlq2MziJYEsSzsSzMerMcsfqTmrOnHTFHq7WnopKBzkOpgvQYY/yH47/StXvLBpVxXmqXZbs712Jnv5EoAJpjcN7HmZwi5NazljdmlSfhQ1M+gfZx2c9ys1VxiaQ95N/aYDw/ujA+h86rHJtnjqlRzet9y1rWDmttj1QyFAFAFAFAFAFAFAFAI1AZ17ZeASzwQTW8bSSwyY0Lkllm0qcfJghz0ANc501KOk72tw6FVTRi0VviaRtYkCnQrjZW082X9nPI9Rg7VCrtQioI9F02EqspXE/d+w7Y4qEo5LrOEpPuIDWAnkWhutmmd7CxluJUhgAMrnw5+EAc2b0H+Fd6FHW9ytv7qNvDEOWWN+z/DIpFiuL24aVn7vWiaIBJyKhtBUEHmCxxtmrFW8MHnpdSr1JZlP4GkdkOBR2UTwRTPKBIWbWyFkLAErhFGM899963eVsRu+WyezWpuc551RSzsFUc2YhQPmTtWUuxjYq3FuO21zGyxwC9QbFm0pbKeW88g0jfbw6m35VtGJynNEBa9jobWIy3TwwwvJnu4xpeMFSTGszqZpDncKoQg9cbVu2lu9jilq47lZ7QcfWd/dbW3S3tAwlk2HezsGOkyfvZbBJPmeldbTFWe3CLaj0+pCslV5Sy0QVxwtACwJjAGSVOB+DDHn+NWDoxjmRYzoUqfpxk4Y5xj+GR0JCJmQ7nck461yhiEFk3oy8OnrrPd7s7RSqwypzXSMoy3RIp1YVFmB7rbCN9yd7C8Jiur5IZwGjCNIUOcOVwADjoMk4/hUO7lskio6pOWY0+z3PfBezjG4vZoVxBYSu8StusjwtqEe/wBkaTk+q4qPKrJwwVbrSlSVPsmfQdjdLLGki/DIodfkwBH5GtSIOKAKAKAKAKAKAKAKAKAKAQ0BH8fmZLW4dDhlhkZT5EISPzrHcx2PmazUCNAOWkfwqmrPM2e9tEo0IJBM/jRc4zk/gOX51mEfQcjWtU/zU6fGd/3OtcWsElNYTFNEzMk0ixezzisVtfBp2CJJH3YdjhUbUCM+Wrlmp9m8Jo8/1unocai4NCtIbPh0AnldO80EtIWDvIWOphFk5wzE7DGdqm4SKN5isMySPjE4uXvUbup5GLHG6lTyRxtqUKAOnLPOobuPTx2L6PSl+H1cS++TT7btbJeWErWy9xerD3gjYZ2PJ0z8Stg4I67HepmMclBqUksGdi9trxIpLs3WsDUxl1XEMn9kRlTHuBnSo2LDfOax4kDorOvKCnpymEHaGU3LlRsiqIVBlWKIYPjVZT3gY8sKU5DcjatK1xGCySLPpdW5qOHDxncW+u3djLM5dgD4m+yOZCgbKvoAKp51ZV2lI9tbWVvYwc/mxlw6IhSzDDOdbfMjl9BXsrOiqVJRRSUJSqLxJetLdr4Y+hw4u/wp5nJ/sj/PFb1n+UxVm5NQXfn3f7wTvs1gVuJx6xnTG7pkZAYYGfmAfzqFdkHqmdUUxPaeYhxKUx6RpiTvcbDXgnJx104z8xWls8bs5dMkoSk28JLkbcM7GX9wgkSDSjDKmRwhIPXG5H1rq7pZwkdpdTTfoxZZuwXY28hvVmnRY0jVh8QYuWwMADptnNR61VT3RDurjx2njGCz8dttAHD7XKyXjyM5J1d1E7ap5N/7WlV828ga4xyyDJ6YpF7tIVjRI0GFRQqjyCjA/IVs2lycTuDTIFrICgCgCgCgCgCgCgCgENAc5UDKVYZBGCPMHYimMGM7Hzn2p7MS8Nk7uTLW5OIZ8eEjOyuR8Lgbb8+nkINe3edSPR9N6nCMVTn5/a5OHBezjXxuDBvPDEskSZAEgLMrrnlkjGNxuBWbaD0NM16ndxhc060d0l/JFWsh1SIwZWRiCrAqwzvgg9eYqPXo6Sw6fcxr5ivMc1FLV43YMBjfl1zWY5XBzqeHp9PucEtI1OoIoPngflXV1p4w2cKdnbwerG45hs3mdIIv1kzBF9NXMn0UZJ9BW1tT1TRx6lW8KjJt7s+guI9mo3hiSM91LAoWCYAF49K435alIHiU7H05i3weLi0veYhf8NmtbmWG4iWLUxkj0HMbKT4tBx8IJ5HcAgdM1VX9HiSPZf8Ajl7OcXRk+N0NLhcOrgdNLegPI/LP8aiQxKDi2XVbNOtTqLv6L927/caccm2RAurJywzjKrvj6nA/GpfTaHiVNXkV/WqrwqMd9XPu3+uD3/S8f28rv9obfiK9ZGtFlYr6nHOr0faMp7sEtKSCvQ4+yOX47n61wlUW8mZp1FTg60t0/wBv95ZqHsz7HTwyi7uNKZjIjjGS414JLHkNgNqgV6viMp7iu60k8YwVb2icGlhvLmV4z3EzBlk5ruoBDH7JyNs4z0ziu1vOOnTLuSbGrDS4S7/1/BGx9or4BII7q4ORpjjQK7kAcgdBc4HrW1SjCKymZuLO2obSlLftt/BrHs0sbyK1b313ZmfMayNrkRcAYZupJycdPOoc93sVuye3HtIntvxuSG/QWrKshtSsjEayqtKGQKM4DeFtznY8jio9xcKjAiXVZQ5KPxCVoTJL71cJJIvjKzMrSsuSpJG5IJ2A2AOMYqHbXteo+F/BX07mpN8G3dg+KC4sbeTvVmfu1EjKc+MAagfJvMVbpPuWKLCDQCE0B6oAoAoAoAoAoAoAoBCKA8yQqwKsAykYIIyCPIg86BbETw3svZ28rTQW8cUjDBZRgkE5I8qAg+3XYVL/AEyI/c3KDCyadQZT9hxkZHkeY/EVrOKmtztbXNS3lqhsZvP7OuJq2nuYn3+JZQFPrhhkVDdks7Muoddajhw+/mTXA/ZJJIc38qqmDiKEkkk8i0m2w54A38xyPanbqBBvOp1K7xjYq1n2Hvjd+7OpjYIf0rRO1vJp5HWvw5BPqPLesO2Tbyd31WeYyi8tc5+P8mrdhewcdie9d++uWGC+nSqA/ZjXJwPM8z6cq7wpqCwisubmdeprqvcuumtjjkpXtV4IZ7QyRrma3zInmVx+kX6r+YHlXOrT1xwzva15W1VVo9jHGvY8ZLrgjIyRVE6FRPZH0T/kLVwzKSw+xBT8TBd3ALAbAgbaR1zy51f2Djbxw+Ty9x1ei7iU08+Xu+8lq4B2JvbxQwQW0TAESSblgfuou/LzxUiVdNYjsR6/Up1E4xWDQuD9krDhcQmmZWZMAzzaRg+SjkvyGTtzPOo+qTKxrhS3LqV+lc8YOiaI7i/FLaIKlzLEgmyqrIVAfzG+xG4G/mK2xnc1k13KdxDgf9EPNe2MCzRMg76AkqyKpJ1RPhsLvumDyBFbZ1bM5Z0LUU6Lt7e3VzqxFiMao49TaFLAgMwG8jAcskAE5xyxxuakaEMs1uKv4eXpHRVcvJJK5kmkOXcjGcbAADko3wP8aorm5dd54S7FJXruq89vIGBP7O2OW+fn/lXJSiuNzTVGL23+/gQxaFS2h5ncEsxieTOcbklDhTgf3fSrSj+Ja22RMh4zfBZ+w/b+7imNv/tSsGKLLcIHiMZ8ReXDeA789XLY1aQjPC1ck2Ocbkxw3ifE7riUMsUiywxtpmEWRZiNwAwVycyyqQfMfBjGTWxsa9QBQBQBQBQBQHiSQKCTyFAQN1fXQdXVYzGcqIGYLPJgZ1qxOnIx+r8iSWGMUA9suLiR9BjmRsZOuMhR6axlc/I0ewW/BJg0AE0yDzmsOSQWRs/EYhKsJkUSspZUz4iq4y2PLcVlLAHVDG4aaDGVgAtDPCwK1AYH7Uu0k9xdzWmopbwuEKKcd6SoYs5G5G+y8tuvSNcVZQ2RFuKsobIo8UKDYKPoByx/r/Kocqk3vkhOpKT3Z5u18DDrpP8ACs0vWXvM0sZXvNQvfaM/cxx2EQyI1HezZVRhRsqc2+ZwPnUqrcU6ezPYW3Srq4WqKwnvlmd8YNzMTLdEzsAckuDpGN9KnAUbdPSulG8t3s0SJdMqW0WqlPV7fvBpltczcO4E0zSyNPIFZTIxcxmXAQDUTsFwfnXT1mymSX5dkM5YG43wtJQVa7tmdduUmw1Ieg1rpPoQKZUQp75W7Q39nHtBWG3MN2JCkWFhkCO5OBvEwA2ZdseY26b5qSj4i3MzSz6HHb+yKi4CUtFkji0Sxs8ix/aMbknumPU6MDPmB6152pfRncuEn6Lwvj5k2pYeJbb88/DyOcnEAFVkzIXBZFUZZ8Lk4A6ADJ8qxC0nNuLWMdzyELeU3pIHiHFNTBDict4QiMe6ySRpyo1TkggjTpwehq6o2tKj6qyWFOlCn6qLVwD2Z394qC5f3W3wBpZfEQNwO5UgcyTlycFjt0qT7yRlmmcC9mfDrZRi3WVwc65gHYn8NI+QAFNuAXNBgADlWQLQCahQBmhjItDIUAUB5IrAKL24ubSIolxbNeTzElUUL3iIh+JSxHdqpxgg7k1pWrQpxzJ4SN4U5SforJG8K7XW8ZUvLxGJRgd3PH3y7ecoVz9S9aUrilU9SSZtUt6kPWiT59oljjIaVx+xBM38Fro5pPEnj3mnhtcIbTe0eE7Q211Kf+X3QHzMxU/gDXCpe0YcyR1jaVJLKiVzj3a3iDplQlsCdKxwnv55GPJVdlCqee4U4GfKo0OpxrVfDorPt7IkS6e4U/EqvHsJb2VcMitxIsjs/EZFWS5aQMJMH4Vy2+kHbOdyPlVm1h4IHO5oi0AtAFAIRQGce1PsL7ypurYf1hE8a9JkXp/bHQ9eR5gjnUhqRzq01OO5iKTAjUD4cZH4etVzg08dyqlBqWAkukAwWA/w8j/rrW0aUm+DoqcpPgkOz9+HTRqyybfMDkf5VHvKDhLVjk+odAvo16KhLClHbHs8/mSVxEGUqeRBFRoT0SyXVamqsHTfcXi3FppVhS5l7xYsCKNIwuWC6QcAkswG315VY/iKlZOMFjzPLw6dbdPkqly8+SX3zz7Cb7IzXdi8kot1kjm05gEgV0ZM4fcFcnOCPl5VypdTt4Lw5S47lde29WrVdSEcJ9v5/o7Q8SEAbvdppZJJe4iOsrrctpzttuPEcAknlVfeUvxlV1YL0Vtqfq7fqd7ZOhFQe8n277/Ij+Jdo5YSJGSKNAc6C+qV1yM45BW643z51ij0+lOOE5NvvtjP74O1epWpx1TcUvJ5z/H6kfxLsyZLmGGApHDeuMs68mADBTnfBxqCDTklhVt066c06VT1o8lNf0FFqpD1WbT2R7D2tgo7pQ8uMNM4BkPy6KP2RVlgr8ER7WuGpMtirhTm5IGoZAzbyncdRlQcdcY2rJ0ppOWGRvYS7WyuvdgndW90MxqCSI7iMYkjyeYdQCDyOk45mh1u6Kg/Q4NRFCMDUZhvBl3tR7WyK3udq5R8ZmlU4ZARtGpHJiNyeYGMc9uFxW8Nbclp07psryWPL9x/7G7N14fkMQjzO0Y3wE2XbJ5EqW/ereGcbkW6nCdVuHBoddCMIaAM1htGFkhe0/aKOzjDMC8jHTFEvxytjkPIebcgKxKcYxcm8Jcm0YOclFcsyue3uGcTShZpZCTPiVogMD9Gisqlu6U58IwT57mvO/8AKUqk3Ka2XCxz/ZeqxqQiowfpPuSUJEaKryAlVALsQCxAwScnmedU1WLqTbhHbyLKL0QxJncMDuDkdD51HlHS8HRPK2PFxOqIzuQqqMknkAOZNbU6Uqk9EVuazmoLU3sdOBW8gZZSgF5Kh92jk+G1hPxTyj7zbeH0CjHiNe4sbONvDC58zy15dOvI8WIaBxdWsk3umvvLy6YiRrrSCMiM/DF+2v7q4GTMx3IreNjUbWZXUMpyrAMD5gjIP4VjO+Bldjrmmw3DVTYyBasJjcyLt97UmDvb8P0EAFXuD4hnqsYGzEfezjPyrSdVQ2fJxqVow5MlgttA0nkOvLPz6ZqBKpreUQKlTVLKJHgThdUewx4l9VI/xrldR1YmfQf/ABe9hUoOlP1k/wCB60miTxcn+Fj0I5r/ADqOoOdPbldi78XwbjFT83D+n6ZGvEOMBQRGNbDmR8K/4n0rtRtcvMiv6n/5BRt8wp7yLzwHhEUSiRD3rsoPen4iCNsfdHpVLe3FWUvDeyXZEenD0vEe7fLIa54tLNI8Q1IUYgwxbykDkXfYIp8weo3qdTtYUYKaw9s6n6q92Pr7SMqiqtqT74wuX8x1ZcAkxgsII+qRbux83kI5/IHnzrhUvqalstUvN8fBHaCm/U9BeS5+Ocok4rO2tVL4SPqXfdifVm3JqI61xXejd+xfwY8OlSzJr4kZxW/a4hkEZhhTTlZLmURMzDdTFH+sznGGOBnGM1ddP6TOnLxJSw/JfUrLzqEKidOC+L+hsXZLiPvFnby953paNSX06NRxudOTg56Zq+yUx07ScJF1bvCx0lgCjgZMbqco4B5kNg4rKM6tO5jcsL3ck0EjtDcIil1RRgTxOV7xfDqyR3ZUjTswrGfMsoONVKEv0ft+hsfZLiDXFlbTPgtJErNjYZK70ZWR4I72hdoZbGzaeJFYhlBLZKoCcFiBucennQ3gk5JN4MJtElnbulybmaTQdWQe8fdnYEAjbLYxsBtVY6LnXxI9VRvKVtYuVKW/q59vOfkfSXC7JIIo4YxhI1CKPRRirI8mO6yBDQwRfaHjkdpF3kmTk6URca5HPJFB5k/kMk4ArRyjCOpmVGUpYRlLXkks7TzhXleQQ7N+pGjvDHGundVGCznTkt8gKK/1V7d1Y+qt17ff7f0Lq1xQqxpv1mQvEop2mYc2eFTNjLBEMhwijILbZz1OG23250J0VTWdsS2fm8es/vY7VYT1uMfLf58Hi/V3xmISvGx0BkTVk/q4zp2ARdTsAeWjzrpTlBZcXpT5azjHeSXv239pzqRls5RzLsvp9efiTFvcTsyxkpExTXgRnGM40AayGxzOCNmXzqulToxi6m8lnHPxzwTVUqZUHzyPbZO/kV9AljVysEZO1zOvMt/wYubH73ngVc9JsfBhrlyyq6jd6v8AHHgs1rw1Z+9iMmuLUffp/h95kXYwqc+GJN9QzgZC5zrq7zkqHghe0fFUvFxlU4ei5A+ETAD4j92FQPCvXnyxmivupSUvBo+s/v5lvaWa0upU4LV7P2ujC/vBfusj3fvc+8aOveeY5ac+Lnq3q0oKpoSq+t7CBX0Kfoicd7YaJGt7OP3m5UZkGrTDAD1mkwQvInSNzjpzrsmsZOOEt2ZzxjtW8hIkvJrllO8dkRbW646GY5kb5r+Fc6lWEPWJdtZ1rj/1rYirXttcxzBbdXZHVhJFPdNdxFSMZJZA6H5MQfIV3tacriWIHK4pSobTK4vBZIl8DB/Ncacb5wpyfzqdc9CbWYvcqpOFRjVZAG0t4WH2WGD/AJj5V5+tbVKTxU2OUqTXuPTxA48xuCNjuOhrgpOIpVZ0ZKUHhiPAGxq1MBuAxyPLOK2hU07Il1up3VdJVJ5+R7BxgbAeQ+daPLRXt5JTh81zJB3FuWDQuGAUhSY2B04J56WzkY5MtaTjQp1HWqYxJYfvz9/I9Na1q1xaqFP1ov8ATBfHukhjUzsqkgAnYamAAOBzb/OvPqnKvJxpptLf3I9FKag9Ta9+5D33aNidEQWP9qTJbHpEvi/6tP8AOrK06U5SSeZvjSsfq3ghV75Rzh49svpggDZJJNF3iSXMkkiRh7hwkamRwoKxx5OnJyRkV6JdKuqNNr0aa8o5z723sVLvbecspOT9uMfD3Gp8O9nTqpD3QjG21tAkeMftSay3zIFRv+PoyX+VOT83/Rl39Rf+vZeS/st3ZjgSWUAgjeR1BJBkILeI5IGkAAZ6AVPIZVe0HakW/HLSB5CIpbcoVz4RI7+AkcsnAGfWgxnYc9ouwPvF6LyG5a2kMfdyBYw+sdDuQAceh6Vk2jJxlsWjs/wwWttDbqxZYkCAnGTpHM461qzXOTMvaT2iDyPv/VbI5bymufsp6hP+4+Y270449J8I0lvsevZD2eLM1/NvqyIs/aLH9JL8jsq+gPmKjQUpNylyT7qrH0aVLDUV8/aa0tb+8h5yLWPYgkRvHuMxWsLTTNhRsABlnY8lUfaYnkKbrkLLeMGavLLcTe83IxJpxHEDqW3U81BwNTHA1NgZwOWK8l1LqKrvRD1f3PR2NkqMcz5OiwKGLBQGIwWwNRA6E86qnVlpUW9iwUd8nStNjbCG11w2KTHeRo2G1DUoOCeZ3+QqTTuqlOWYSwcpU4S9ZZIoW0jyOJZfgQmSVFP6GFm+yo3M8pAVQPu5HLBvenW9OuvRTUE8793/AAiqva06Oza1P9v9ltsrJ9SwxDuZ3jUPpIPuFr9iJMbd6+D4upDNuEUV6FvJRPCT8hn2j4lE0fusOmOxhGJSNlfR/ux07tftHfUdvPNT1G/0YpUt5P7+ZZWVprXi1dooluy/ZsyFLi5XSowYYGGCpG4lkH3+WlNtHM74072Nh+HWqTzJ8s1u7x1to+qL2w48zu9pBKIVjTXeXQP+zodwif8AFYZOfsjBwcirKS7kGKizKeM8ZEkawwIYbJfDFANnnP35Ou/PBPmTvUeVSdWoqVLdl3bWkKFD8Td8dl5/e/cYCyBx3o1sfhjGyL1+v9o/SvRW3S6Vp6U95lJedUrXWF+XyF4KnjnbCjDBMJ8I0rn+JP4VNtYRbm+PS+iINR7IlScc6n5XOcnDD7HiWJXGGAYeoBFaOFOpzDJvFyiQb8NjaXREWQKMyFTkDyUA7A9f/NU9z06hVqegtvYdc7Zkdm4EceGU/vKrfwxWk+g0H6rf38Dk3T5aPH9Bv/6o/wDi/wD3Wn/AU/8At9/Ixml5HmyS4gnYwMrOqhTqGFKvk5wDuQRUKv0ONTNHncnWtyrb0o9xxwyB5NUk0jO5ZlYg4zpYjnzxzGBgYPKrCx6NSjFex/T3C4vZuW/ck4IVQYVQo8gMD8qvYQjTWEQJT1M7WK5ubMDrdQn8JA38qr+qy/w49p3oesfQua8z7Ca8o4XV4iLlmwNSp+85CqPqSPxrPcIxz2i200c/FgsuFntYpCjpr1ompWCHUNGk8jv8Z26iLXuFSnBf9nj6/Q6whqT9m5tIqTnc5LYrPbnj5t4ljhI96nJSEc9OPikIHRQfqSo61tTi28DOlZKr7PeBrJOHA/q9oSsZO5kuGGJHJI30jIJ6s7eVdasvyLhGkFndmpVxNxaAjuM8YitYjLM2lBt5sxPJVA3ZjyAG5rGUtxht4RknH766nlWd00vpcQpp7xbfYYU+JR3kh+KQnChcDPWjrXdvc5jKeIr9f6Rc0berSWqKy3+xx45fDIhcMAVy7BX0t+wpA39fIY86rLW2ePFhvjZL+SzdamnpqPBH27Pyie6HzV2H4yry+vT1qVXjh6qsIr3/ANMylS4hKWPZjB6nlmHxSXWPSJT+apXONOlLeMYfNr6mMxj+aef/AJHHDLaVJCwEkk8zaLeJ3Jx95zzCr1JHJR5nFdNEbtqjSwordtf38OSJVlCgnPLbfZ4+hZ+D26QxiRR3yLJiLJAN/dnbvT0ESYwnMABm5KDXp4x0JQXCPOyeqWo6cUvTEkltHIDI2XvbhfCQxAyi9VJXkc5RQOp2r768VBaI7zfH8vcmWdr4stUvUHfY/s53pjnkTRBHg28WMBiOUrDoBtpH7x3xjnYWXg5nN5k+50vLrxPRjsiz9qeLG1tnlVdcmyRJ9+WQ6Y1+rEVYpY2IGO5iXa+7WEpw8OG0HvryQsAJp38R1k7BRzx6qOlazUmsIkWzoxnrr7pcJd/mQ/B273M5H7KD7o6/Un+Aq86DZKjSdSXrP+jTrnUneV9X5VwjzxSck92pILAF2+6vRQRyJ35chk1NrzfqR5ly3+332K2C7vg6dnYdMZH7bfkcD06Z2rp06O0vf/HPtNa25KEVNypLg5boZNw5ejOo8g7AfTfb6VHlbRfDZ08QcW1usa6UUKvpXanTjSWmCwjnKUnydcVvqZhPHAbVnJtqaI1Jwstw5+FVQH5qGJH5j8agKf8AkqS8tvr9TqlmKyd+FRFYUDfFp3+Z3P8AGu1tT00YqXJpUeWO6kJI5pHG5tUkGHUMM8jXOtSjUjiRtGbi9i1ezXjMlvdR2pctbzArGrEt3TqCwCE8lZQduQwMVQdStI0cSXBMoVG+S68dlkH9IgIcRxRXEbEHSzIGJUNyyO5XP9oVVncje3ESy3FnICDFcW88JbnqEiI8X/2NVvVGoUlV/wCrz+5It95OK7on+z3G4xwy3upW0xi2VnY9NKDUfxqyaw8Eczm8up7qbvQpW5u8RW8bf7iIbhm+QJdvXSvzlR/xwz3OT9J47Gr8A4XHbQRwQ/BENPqSOZPqTufnUV7nVknQBQGU9rbW9F2088D3MC593MBDdwpG5MWNRdurAnYYA3qBfW9W5p6aTx7+5Ns69Og/T3IpO0dp8PfordVY6GHoQ2CD6V5ifT7mDxoyXqvKMt9QP2ltF53EX/VWj6dct+ozaV5Q/wCyI267d2ikBGeRidgowD+8+BUyn0W4ljhe8j1OpUVst/cPra/mmG0trbg8tRlmf12RANvL86safQqSa1Nt/oQJ9WfEVgk+CWMbPIgu47iaVSJ5owYha20eC6gaiVaRjjJIOMn7G9vb28LdaYLYrq1eVfeQ84jxIlkaAd27R6bZcDFtbnbvyvLvJMAIDyCjb4hXK9u1bU3OW/kdLa3dw9PbzF7H9nVudLuoNmhzGD4veXzkuxPxIDvk/GxJOw3h2VpJS8etvN/p/ZKvLpP/AB0/VRpumrZFYUntdMGv7ZX/AFVrDLdOPNv1cf4DvPx9Kxg2S9piLXT6hN3oS5mIkJClm1BxKGUDfwkDzGBiocbipraxlHoa9hRjQpt1FCWN158+w9cJuwsMK8jhteeY0fFz65wK9ja14ulCC+Pu3+p5GpBubZysNTIWGBLJ499wRq8JHqmcf+RWlBSnF1Hy1kT2ZL2Nt3alRkjUTk7k5PM+pqfb03SeDlUlljipD5NArAA0RhDWbiUSnDSKp9Tj+NcpV6cPWeDpGGeBte8ciRCwYMegGcE9N6j1byjCOnKyZp0pZyRS38RWOMuMMdcrbgE5zp+p2+QqB49KUY05SWHyzs4vOxP2vEI5CRG2ogZ5Va07mlUm1BpnBxa5OnfjJHlj+9yH+vOumtZNcHsHpW7ew7nu2bTcWjDYi6h/vShT+RI+tVvVY5pHWg/SPojFeaJxS/aRhBYsSFVLsZJIAAMEqjc7cyBUDqlOVS0nGKy2vqjtbvFVEJa8HN/wmOKB0HcXL6Ad4plgmcKr6fskYYc+Q5iptKcopN+RxlHdnThiCwaSe5aOfiMgEUNtC2ornxBBnxZY4Z5DgBQOg361KjmzVLBbrSU2/ulszB5pAxdvvaF1SOBjkXZRjpqFaGxPUAUAmmhhLA0v+GQzDE0Ucg/bRWx8siscGcdym8b9knDZx4Ie4ccmiOB9VbKkVl+wIp03YiThjNKjOqAeKaBpBGdjvNDq1BRnOzEczlahVnc01qp+ku6fPw/sl0/Am8T2+/iTPDeNBcCeWaEORpuY52lh9NQm1d3k9fEvqOVLbqFKu9OWpeT5M1rOpSWrsTPaO4kgQi4kjuFc/oYhHolnYZIjkOoqY12ZmCjOcEfel1aqhTc57JEOFLxJ6VyQ/AODveyOJWLx6s3Mu4Ern/cp5KBsfugBdyTintqM7qr+IqrZcItbmrG2p+FDvuzUY0AAAAAAwANgAOQAq57lTytz2azgyZh2su9E3GnI+CygUfJln/mRWORjYl+yXZyKygVEUCQqO9f7TsBvlueM8hWVsbSnKUtTe5n3tF7PH315LSLV/V9Vyqbse8ZlDqg5nw5IHOu1Gs6bycpRTWEVvgVxrjXH2fCw6oy7cj0I/wBb7ehspRqRwuERK23JKVPeW8s4YCsgKGRazwzHBwuCQCdYVQMk45fUnH5VGqLDb4x9/exunlkvwPsMJrK6vrlnA7kta6juugahNg4A1EABccjvz281dXMqtRPO37k+EEo7kBY22FVwWTUAzIMacsBnY8q9JSpPQ5cZ3aIkpYeB6zdOtSW3lr4HLLOGsHGQDnScfM+H+FcU4ZWe5nHkIbnOwHVd/PUT/IZ+tY8XCzj+DKi2MhxNcxamA/TIwJOBhZEbJ+jD86r7i4jK3ep7+3+jtThh7H0tYX8cyh4ZEkQ/aQhht0yOtef4JZUfayM21uBo1G7iC61DLnJ5qdmGM7ZrHJvTjmQ29mD6ZL+3LpIUljkzGoRAJY8aQgJC4MZ2z1z1rOcozXioPCLylnGHMgRO8IwX0jWQOhbGSPShz4I7hPBu7laaSVp5nGnWwVdCA5CKqgADO5PMn0AAAmaAKAKAKASsDB5IrPJjgoHa3st3Ie4tkzFgme3C5DDrJGByYDOUAw3oRvX3lkq61LaS4f8APJOtbl0vRe6fb7wVrs9wozukVvKz4jXMxIf3eA7oidMn7IPzOcYMOnRr3U07naK7eZKnVo20X4W7ffy/Y1zhnD0giWKJQqIMKB/M9SeeauyoHVEsGORayZMq9oVs3fcRjUZa6sEeMdSbdnDKPM4cGgLjw+9SeKOaM5SRQyn0Yfx6UBC9nP0lzfXH2TIkC8jkW6nUfTxuykfsUayMlA7acNZL+6ngjLxBY/eNO7IxUnXjquBvjlgGp1jc+DJJ8HKtDWsrkjbeTUoIYMCOY5H1r01KfiRyiC01yda2yaZT7hWcm3JznnVBliAOXzPkPWuVStCnvNmYxky09nOxoZDecU/Q2sY1rC+2oDfXNnkPJPx8q85e30q/orjkn0oKKI7t37RWu42t44e5tnIHeu3jdQR9jACqfIknA6Z25U7fidTZGXPOyKxHxJSc6lAyAN+WRqOf3cfLer7x4y5fJDdJoay8WTB8aqdGefIyHb6qo/OtPxkNO8sPH6/6N1TYjcQZ3buo2cDOlgMLkKAu52xkk49BWn4icsqlHVjhr/YcVDGrY9RWUpYK0ixcsKuGfCLpG56fStoUKjlp1Y/f+BqXKPYsUiGUjXlvJMdsAeuT/Csu3hRjqjH/AOpf0Nep4/Q88D7bPw6V3tplfvCveRd1pjfT1zq8JwSNQzVLcKl+RkiGrujQ5u2z3y91PHw6JX3EN202o45HJVQfmKi4wdNye4HxduHoI7mxhtbfVvNbPqiUnYNIpUMoO3jy3rgb1jITxsaGtALQBQBQBQBQBQBQCGgGnDeGRQBlhjSNWYuwRQoLNzJx1NY2GR4KzkBQBQEB2r4E1wsbxOI7mBtcDkZGSMMjAbmNhsQPQ8wKAy+Wa4t+9jsSttLICXsp8K0bnnJaucK6nPIbZ8twALDw3tLbWcCwvDdwCFcaZIHJwOba0BRiTvkGgIDgPbmPu5Pdka5vruVpO5VThM4VA55BVRVyeu/Kjx3BO2vsjiFtCqytBdLGBI6DVHI3m8ZOD5ZBB9a7UbipT9RmsqalyR7ezC/BwLm1YdCUkB/AEj86nrq9XGMI5fh4juz9lExx398AOqwwhW+jux/7a5S6pc9pYNlRii3cA7DWdoweOPXKP97KTI4+Rb4fpioU6tSfrM3SSIv2yWpbhrMGx3UiuVIysmDgK24wMkNnzUVtRbU1p5EsNGUxOzZEkYH1DKfyz+I6162nOpOOJxK9xSezOJ4VATnukz8hXKNnb9ohTlzqHCQom4VV9cAfnXXwo090hmT7jWTi0WdKt3j89KeI7eucfjUS5vraisye52tbatUlpprdnKOaQwM4xAdGuGLu2kknU76l04QKN9R6Y3qvn1Sctqawb/h1n0me+EdnZL2eNIny4XVJI41LGrDZtOw1Z2A2z9K8/GvVum/E4R6W6o21jGHgeu/Pjvv7zTeEdkLm1iEcF/jG+9uhVjzJYBtRJ89WfnUkoyV4FxE3cc0VzEgkhkMUqfHGSAGVl1D4WUggHfmKGCAnRIF4lZE5tVtO+jDHPchw4aPJ+xqAKjpuOWMDJoXZHX7ja958fcR6vnoH50BLUAUAUAUAUAUAUAUAlALQBQBQCEUA3vbGOZdE0aSL911DD8GFAQi9guHDH9Th2OQNOwPnjlQEzZ8Niiz3MUceeehFTOOWdI3oB1igDFYcU+QGKyAxQMYcf4eJ7aaEgHvI2UBvhyVOM+mcGgMRtOzCqio6cVimAAdFiWVNQGDpkKFdJO48VSVd1tOFLY08OPkOh2YUbyRcY0j/AIcBz9IgWro7+4f5/v5Gvg0/Iq3HeDWccsSe9SqJJNMnvVu6yxIRu4Z8Z5YHg2zudqhTcpPLZKjVUIaVFe/uOeH2EkjOyNa7NoCG4SMoibIoyMMMb5HPOai3Ft4vcsendV/Bp+jnI7m7PX6Iy+73DQkbpFOGhbO/wawDn0FY8Ktxn+Tr+O6dKp4koSz5LGl+/fJZ+w3GrOytwtw5t7iQ65RNG8RJ6KNS+JVGwxtUqEdMcFVXreNVlLzLIe3HDv8A3kH/AFg1k4le7JdsrJY5JZbhe+uZTK0a5Z020qmFG5CKoPmc0BHSXD3U5M1vPDa3N1Gkssi6C0aeGGEKfFpdzlmIGA+n1oYNvWhkWgCgCgCgCgCgCgCgCgCgCgCgCgCgCgCgCgCgCgCgCgPJoDMe1fH+ITvNZwWzwurgB4y7yPHqB7xH0pEmR0Z85z5UAzjtuJTlvdFu440wG96uDG7sfiVQ0bqQPvbqc7UA97Mez89+kl1bQRxRRyKIywnaVpWDM7t3aqADnChdsnG1Bn2liPs/sQcxRvBnn3EssOfn3bDNZ37DLW5zk7ITp/s/EZ13+GZY548fIhXP1esP2mct7jL+gOIJuU4dcY6mN4XP4BgKGDukvE1GBw+D6XuB+HcUB5PZy8umi98eCKBHWQww6nZ2Rgyq0jgAKGAPhXf0oC8CgF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39944" name="Picture 7" descr="C:\Users\Mario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276475"/>
            <a:ext cx="29527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La didattica di fine Novecento</a:t>
            </a:r>
          </a:p>
        </p:txBody>
      </p:sp>
      <p:sp>
        <p:nvSpPr>
          <p:cNvPr id="5123" name="CasellaDiTesto 2"/>
          <p:cNvSpPr txBox="1">
            <a:spLocks noChangeArrowheads="1"/>
          </p:cNvSpPr>
          <p:nvPr/>
        </p:nvSpPr>
        <p:spPr bwMode="auto">
          <a:xfrm>
            <a:off x="755650" y="1341438"/>
            <a:ext cx="741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Le innovazioni degli ultimi anni sembrano aver seguito </a:t>
            </a:r>
          </a:p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un’originale dialettica degli opposti</a:t>
            </a:r>
          </a:p>
        </p:txBody>
      </p:sp>
      <p:sp>
        <p:nvSpPr>
          <p:cNvPr id="5124" name="CasellaDiTesto 3"/>
          <p:cNvSpPr txBox="1">
            <a:spLocks noChangeArrowheads="1"/>
          </p:cNvSpPr>
          <p:nvPr/>
        </p:nvSpPr>
        <p:spPr bwMode="auto">
          <a:xfrm>
            <a:off x="900113" y="2276475"/>
            <a:ext cx="74168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Dall’individuale al collegiale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Dalla classe alla scuola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Dalla scuola alle reti di scuole 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 programma al curricolo (dalla </a:t>
            </a:r>
            <a:r>
              <a:rPr lang="it-IT" sz="2000" b="1" i="1">
                <a:latin typeface="Calibri" pitchFamily="34" charset="0"/>
              </a:rPr>
              <a:t>rigidità</a:t>
            </a:r>
            <a:r>
              <a:rPr lang="it-IT" sz="2000" b="1">
                <a:latin typeface="Calibri" pitchFamily="34" charset="0"/>
              </a:rPr>
              <a:t> alla </a:t>
            </a:r>
            <a:r>
              <a:rPr lang="it-IT" sz="2000" b="1" i="1">
                <a:latin typeface="Calibri" pitchFamily="34" charset="0"/>
              </a:rPr>
              <a:t>flessibilità</a:t>
            </a:r>
            <a:r>
              <a:rPr lang="it-IT" sz="2000">
                <a:latin typeface="Calibri" pitchFamily="34" charset="0"/>
              </a:rPr>
              <a:t>)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Dalla scuola al territorio (dal </a:t>
            </a:r>
            <a:r>
              <a:rPr lang="it-IT" sz="2000" b="1" i="1">
                <a:latin typeface="Calibri" pitchFamily="34" charset="0"/>
              </a:rPr>
              <a:t>formalismo</a:t>
            </a:r>
            <a:r>
              <a:rPr lang="it-IT" sz="2000" b="1">
                <a:latin typeface="Calibri" pitchFamily="34" charset="0"/>
              </a:rPr>
              <a:t> all’</a:t>
            </a:r>
            <a:r>
              <a:rPr lang="it-IT" sz="2000" b="1" i="1">
                <a:latin typeface="Calibri" pitchFamily="34" charset="0"/>
              </a:rPr>
              <a:t>esperienza</a:t>
            </a:r>
            <a:r>
              <a:rPr lang="it-IT" sz="2000" b="1">
                <a:latin typeface="Calibri" pitchFamily="34" charset="0"/>
              </a:rPr>
              <a:t>)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Dall’azione singola all’azione organizzata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 centralismo all’autonomia 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Dalla linearità alla modularità 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it-IT" sz="2000" b="1">
                <a:latin typeface="Calibri" pitchFamily="34" charset="0"/>
              </a:rPr>
              <a:t> Dallo specialismo disciplinare (saperi </a:t>
            </a:r>
            <a:r>
              <a:rPr lang="it-IT" sz="2000" b="1" i="1">
                <a:latin typeface="Calibri" pitchFamily="34" charset="0"/>
              </a:rPr>
              <a:t>monoscopici</a:t>
            </a:r>
            <a:r>
              <a:rPr lang="it-IT" sz="2000" b="1">
                <a:latin typeface="Calibri" pitchFamily="34" charset="0"/>
              </a:rPr>
              <a:t>) alla ricomposizione unitaria (saperi </a:t>
            </a:r>
            <a:r>
              <a:rPr lang="it-IT" sz="2000" b="1" i="1">
                <a:latin typeface="Calibri" pitchFamily="34" charset="0"/>
              </a:rPr>
              <a:t>poliscopici</a:t>
            </a:r>
            <a:r>
              <a:rPr lang="it-IT" sz="2000" b="1">
                <a:latin typeface="Calibri" pitchFamily="34" charset="0"/>
              </a:rPr>
              <a:t>)</a:t>
            </a:r>
          </a:p>
        </p:txBody>
      </p:sp>
      <p:sp>
        <p:nvSpPr>
          <p:cNvPr id="5125" name="CasellaDiTesto 5"/>
          <p:cNvSpPr txBox="1">
            <a:spLocks noChangeArrowheads="1"/>
          </p:cNvSpPr>
          <p:nvPr/>
        </p:nvSpPr>
        <p:spPr bwMode="auto">
          <a:xfrm>
            <a:off x="1116013" y="5589588"/>
            <a:ext cx="6551612" cy="4619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chemeClr val="bg1"/>
                </a:solidFill>
              </a:rPr>
              <a:t>J. Meyer (1991) – La tesi della convergenza 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smtClean="0">
                <a:solidFill>
                  <a:schemeClr val="bg1"/>
                </a:solidFill>
              </a:rPr>
              <a:t>Evoluzione della scuola di base </a:t>
            </a:r>
          </a:p>
        </p:txBody>
      </p:sp>
      <p:cxnSp>
        <p:nvCxnSpPr>
          <p:cNvPr id="4" name="Connettore 1 3"/>
          <p:cNvCxnSpPr/>
          <p:nvPr/>
        </p:nvCxnSpPr>
        <p:spPr>
          <a:xfrm>
            <a:off x="5003800" y="1196975"/>
            <a:ext cx="73025" cy="32400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CasellaDiTesto 4"/>
          <p:cNvSpPr txBox="1">
            <a:spLocks noChangeArrowheads="1"/>
          </p:cNvSpPr>
          <p:nvPr/>
        </p:nvSpPr>
        <p:spPr bwMode="auto">
          <a:xfrm>
            <a:off x="539750" y="1125538"/>
            <a:ext cx="4319588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Contenuti  </a:t>
            </a:r>
          </a:p>
          <a:p>
            <a:pPr algn="ctr"/>
            <a:r>
              <a:rPr lang="it-IT" b="1">
                <a:latin typeface="Calibri" pitchFamily="34" charset="0"/>
              </a:rPr>
              <a:t>Scomparse e Comparse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Abolizione del latino;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Riduzione / scomparsa delle attività pratiche;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Facoltatività della Religione;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Alfabetizzazione tecnologica /  informatica.</a:t>
            </a:r>
          </a:p>
          <a:p>
            <a:pPr algn="ctr"/>
            <a:r>
              <a:rPr lang="it-IT" b="1" i="1">
                <a:latin typeface="Calibri" pitchFamily="34" charset="0"/>
              </a:rPr>
              <a:t>Potenziamento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delle discipline matematico / scientifiche;   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Delle lingue straniere;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Degli “studi sociali”.</a:t>
            </a:r>
          </a:p>
        </p:txBody>
      </p:sp>
      <p:sp>
        <p:nvSpPr>
          <p:cNvPr id="6149" name="CasellaDiTesto 8"/>
          <p:cNvSpPr txBox="1">
            <a:spLocks noChangeArrowheads="1"/>
          </p:cNvSpPr>
          <p:nvPr/>
        </p:nvSpPr>
        <p:spPr bwMode="auto">
          <a:xfrm>
            <a:off x="5292725" y="1196975"/>
            <a:ext cx="338296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Metodo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Logiche curricolari;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Interdisciplinarità nell’organizzazione dei contenuti; 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Didattiche cooperative e personalizzanti;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Sviluppo delle competenze;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Centralità della valutazione;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Buone pratiche. </a:t>
            </a:r>
          </a:p>
        </p:txBody>
      </p:sp>
      <p:sp>
        <p:nvSpPr>
          <p:cNvPr id="6150" name="CasellaDiTesto 9"/>
          <p:cNvSpPr txBox="1">
            <a:spLocks noChangeArrowheads="1"/>
          </p:cNvSpPr>
          <p:nvPr/>
        </p:nvSpPr>
        <p:spPr bwMode="auto">
          <a:xfrm>
            <a:off x="611188" y="4581525"/>
            <a:ext cx="7777162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Organizzazione 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Autonomia delle scuole nell’organizzazione didattica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Partecipazione delle famiglie  - genitorialità attiva 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Valutazione di sistema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documentazione  didattica 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it-IT" b="1">
                <a:solidFill>
                  <a:srgbClr val="002060"/>
                </a:solidFill>
                <a:latin typeface="Calibri" pitchFamily="34" charset="0"/>
              </a:rPr>
              <a:t>Rendicontazione / responsività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1"/>
                </a:solidFill>
              </a:rPr>
              <a:t>Evoluzione dei soggetti in formazione</a:t>
            </a:r>
            <a:br>
              <a:rPr lang="it-IT" sz="2800" b="1" smtClean="0">
                <a:solidFill>
                  <a:schemeClr val="bg1"/>
                </a:solidFill>
              </a:rPr>
            </a:br>
            <a:r>
              <a:rPr lang="it-IT" sz="2800" b="1" smtClean="0">
                <a:solidFill>
                  <a:schemeClr val="bg1"/>
                </a:solidFill>
              </a:rPr>
              <a:t>Pollicina e Pollicino   </a:t>
            </a:r>
            <a:r>
              <a:rPr lang="it-IT" sz="1800" b="1" smtClean="0">
                <a:solidFill>
                  <a:schemeClr val="bg1"/>
                </a:solidFill>
              </a:rPr>
              <a:t>(Michel Serres)</a:t>
            </a:r>
          </a:p>
        </p:txBody>
      </p:sp>
      <p:sp>
        <p:nvSpPr>
          <p:cNvPr id="7171" name="CasellaDiTesto 3"/>
          <p:cNvSpPr txBox="1">
            <a:spLocks noChangeArrowheads="1"/>
          </p:cNvSpPr>
          <p:nvPr/>
        </p:nvSpPr>
        <p:spPr bwMode="auto">
          <a:xfrm>
            <a:off x="539750" y="1484313"/>
            <a:ext cx="8064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latin typeface="Calibri" pitchFamily="34" charset="0"/>
              </a:rPr>
              <a:t>Iacopo da Varagine: </a:t>
            </a:r>
            <a:r>
              <a:rPr lang="it-IT" sz="2800" b="1" i="1">
                <a:solidFill>
                  <a:srgbClr val="FF0000"/>
                </a:solidFill>
                <a:latin typeface="Calibri" pitchFamily="34" charset="0"/>
              </a:rPr>
              <a:t>la Leggenda aurea</a:t>
            </a:r>
          </a:p>
          <a:p>
            <a:r>
              <a:rPr lang="it-IT" sz="2000">
                <a:latin typeface="Calibri" pitchFamily="34" charset="0"/>
              </a:rPr>
              <a:t>Durante le persecuzioni di Domiziano – la storia di San Dionigi </a:t>
            </a:r>
          </a:p>
          <a:p>
            <a:endParaRPr lang="it-IT" sz="1000">
              <a:latin typeface="Calibri" pitchFamily="34" charset="0"/>
            </a:endParaRPr>
          </a:p>
          <a:p>
            <a:pPr algn="ctr"/>
            <a:r>
              <a:rPr lang="it-IT" sz="2400">
                <a:latin typeface="Calibri" pitchFamily="34" charset="0"/>
              </a:rPr>
              <a:t>Verso una nuova autonomia dell’intelletto</a:t>
            </a:r>
          </a:p>
          <a:p>
            <a:pPr algn="ctr"/>
            <a:r>
              <a:rPr lang="it-IT" sz="2400">
                <a:latin typeface="Calibri" pitchFamily="34" charset="0"/>
              </a:rPr>
              <a:t>L’intelligenza inventiva</a:t>
            </a:r>
          </a:p>
          <a:p>
            <a:pPr algn="ctr"/>
            <a:endParaRPr lang="it-IT" sz="1000">
              <a:latin typeface="Calibri" pitchFamily="34" charset="0"/>
            </a:endParaRPr>
          </a:p>
          <a:p>
            <a:pPr algn="ctr"/>
            <a:r>
              <a:rPr lang="it-IT" sz="2800" b="1">
                <a:latin typeface="Calibri" pitchFamily="34" charset="0"/>
              </a:rPr>
              <a:t>Olson</a:t>
            </a:r>
            <a:r>
              <a:rPr lang="it-IT" sz="2800">
                <a:latin typeface="Calibri" pitchFamily="34" charset="0"/>
              </a:rPr>
              <a:t>: </a:t>
            </a:r>
            <a:r>
              <a:rPr lang="it-IT" sz="2800" b="1" i="1">
                <a:solidFill>
                  <a:srgbClr val="FF0000"/>
                </a:solidFill>
                <a:latin typeface="Calibri" pitchFamily="34" charset="0"/>
              </a:rPr>
              <a:t>l’intelligenza è abilità in un medium</a:t>
            </a:r>
          </a:p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Platone – il Fedro (Theuth e Thamos)</a:t>
            </a:r>
          </a:p>
          <a:p>
            <a:endParaRPr lang="it-IT" sz="1000">
              <a:latin typeface="Calibri" pitchFamily="34" charset="0"/>
            </a:endParaRPr>
          </a:p>
          <a:p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La fine dei portavoce del sapere </a:t>
            </a:r>
          </a:p>
          <a:p>
            <a:endParaRPr lang="it-IT" sz="1000">
              <a:latin typeface="Calibri" pitchFamily="34" charset="0"/>
            </a:endParaRPr>
          </a:p>
          <a:p>
            <a:r>
              <a:rPr lang="it-IT" sz="2400">
                <a:latin typeface="Calibri" pitchFamily="34" charset="0"/>
              </a:rPr>
              <a:t>Dall’offerta precostituita alla </a:t>
            </a:r>
            <a:r>
              <a:rPr lang="it-IT" sz="2400" b="1" i="1">
                <a:solidFill>
                  <a:srgbClr val="FF0000"/>
                </a:solidFill>
                <a:latin typeface="Calibri" pitchFamily="34" charset="0"/>
              </a:rPr>
              <a:t>domanda individuale </a:t>
            </a:r>
            <a:r>
              <a:rPr lang="it-IT" sz="2400">
                <a:latin typeface="Calibri" pitchFamily="34" charset="0"/>
              </a:rPr>
              <a:t>di sapere</a:t>
            </a:r>
          </a:p>
          <a:p>
            <a:pPr algn="ctr"/>
            <a:endParaRPr lang="it-IT" sz="1000" b="1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it-IT" sz="2800" b="1">
                <a:solidFill>
                  <a:srgbClr val="002060"/>
                </a:solidFill>
                <a:latin typeface="Calibri" pitchFamily="34" charset="0"/>
              </a:rPr>
              <a:t>La personalizzazione dell’insegnamento </a:t>
            </a:r>
          </a:p>
          <a:p>
            <a:pPr algn="ctr"/>
            <a:r>
              <a:rPr lang="it-IT" sz="2800" b="1">
                <a:solidFill>
                  <a:srgbClr val="002060"/>
                </a:solidFill>
                <a:latin typeface="Calibri" pitchFamily="34" charset="0"/>
              </a:rPr>
              <a:t>è un diritto di tutti.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Le Indicazioni Nazionali</a:t>
            </a:r>
          </a:p>
        </p:txBody>
      </p:sp>
      <p:sp>
        <p:nvSpPr>
          <p:cNvPr id="8195" name="CasellaDiTesto 2"/>
          <p:cNvSpPr txBox="1">
            <a:spLocks noChangeArrowheads="1"/>
          </p:cNvSpPr>
          <p:nvPr/>
        </p:nvSpPr>
        <p:spPr bwMode="auto">
          <a:xfrm>
            <a:off x="539750" y="1773238"/>
            <a:ext cx="360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Nuovo scenario sociale</a:t>
            </a:r>
          </a:p>
        </p:txBody>
      </p:sp>
      <p:sp>
        <p:nvSpPr>
          <p:cNvPr id="8196" name="CasellaDiTesto 3"/>
          <p:cNvSpPr txBox="1">
            <a:spLocks noChangeArrowheads="1"/>
          </p:cNvSpPr>
          <p:nvPr/>
        </p:nvSpPr>
        <p:spPr bwMode="auto">
          <a:xfrm>
            <a:off x="4932363" y="1700213"/>
            <a:ext cx="3455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Nuovo umanesimo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197" name="CasellaDiTesto 4"/>
          <p:cNvSpPr txBox="1">
            <a:spLocks noChangeArrowheads="1"/>
          </p:cNvSpPr>
          <p:nvPr/>
        </p:nvSpPr>
        <p:spPr bwMode="auto">
          <a:xfrm>
            <a:off x="684213" y="4695825"/>
            <a:ext cx="3167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Nuova cittadinanza </a:t>
            </a:r>
          </a:p>
        </p:txBody>
      </p:sp>
      <p:sp>
        <p:nvSpPr>
          <p:cNvPr id="8198" name="CasellaDiTesto 5"/>
          <p:cNvSpPr txBox="1">
            <a:spLocks noChangeArrowheads="1"/>
          </p:cNvSpPr>
          <p:nvPr/>
        </p:nvSpPr>
        <p:spPr bwMode="auto">
          <a:xfrm>
            <a:off x="4500563" y="4622800"/>
            <a:ext cx="3959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Centralità della persona </a:t>
            </a:r>
          </a:p>
        </p:txBody>
      </p:sp>
      <p:sp>
        <p:nvSpPr>
          <p:cNvPr id="8199" name="CasellaDiTesto 6"/>
          <p:cNvSpPr txBox="1">
            <a:spLocks noChangeArrowheads="1"/>
          </p:cNvSpPr>
          <p:nvPr/>
        </p:nvSpPr>
        <p:spPr bwMode="auto">
          <a:xfrm>
            <a:off x="1692275" y="3203575"/>
            <a:ext cx="56165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002060"/>
                </a:solidFill>
                <a:latin typeface="Calibri" pitchFamily="34" charset="0"/>
              </a:rPr>
              <a:t>INDICAZIONI NAZIONALI </a:t>
            </a:r>
          </a:p>
        </p:txBody>
      </p:sp>
      <p:cxnSp>
        <p:nvCxnSpPr>
          <p:cNvPr id="9" name="Connettore 2 8"/>
          <p:cNvCxnSpPr/>
          <p:nvPr/>
        </p:nvCxnSpPr>
        <p:spPr>
          <a:xfrm>
            <a:off x="2339975" y="2349500"/>
            <a:ext cx="936625" cy="5032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5219700" y="2276475"/>
            <a:ext cx="936625" cy="504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1476375" y="4221163"/>
            <a:ext cx="863600" cy="5032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 flipV="1">
            <a:off x="5292725" y="4005263"/>
            <a:ext cx="503238" cy="5032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smtClean="0">
                <a:solidFill>
                  <a:schemeClr val="bg1"/>
                </a:solidFill>
              </a:rPr>
              <a:t>L’ITALIA dell’ignoranza  </a:t>
            </a:r>
          </a:p>
        </p:txBody>
      </p:sp>
      <p:sp>
        <p:nvSpPr>
          <p:cNvPr id="3" name="Ovale 2"/>
          <p:cNvSpPr/>
          <p:nvPr/>
        </p:nvSpPr>
        <p:spPr>
          <a:xfrm>
            <a:off x="7667625" y="333375"/>
            <a:ext cx="865188" cy="7191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1</a:t>
            </a:r>
          </a:p>
        </p:txBody>
      </p:sp>
      <p:sp>
        <p:nvSpPr>
          <p:cNvPr id="9220" name="CasellaDiTesto 3"/>
          <p:cNvSpPr txBox="1">
            <a:spLocks noChangeArrowheads="1"/>
          </p:cNvSpPr>
          <p:nvPr/>
        </p:nvSpPr>
        <p:spPr bwMode="auto">
          <a:xfrm>
            <a:off x="539750" y="1412875"/>
            <a:ext cx="813593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FF0000"/>
                </a:solidFill>
                <a:latin typeface="Calibri" pitchFamily="34" charset="0"/>
              </a:rPr>
              <a:t>Analfabetismo funzionale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400" b="1">
                <a:latin typeface="Calibri" pitchFamily="34" charset="0"/>
              </a:rPr>
              <a:t>  il 71% della popolazione è sotto la soglia di comprensione di un testo di media difficoltà;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400" b="1">
                <a:latin typeface="Calibri" pitchFamily="34" charset="0"/>
              </a:rPr>
              <a:t>  solo il 20% ha un livello adeguato di comprensione ed elaborazione linguistica.</a:t>
            </a:r>
            <a:r>
              <a:rPr lang="it-IT" sz="2400">
                <a:latin typeface="Calibri" pitchFamily="34" charset="0"/>
              </a:rPr>
              <a:t>  </a:t>
            </a:r>
          </a:p>
        </p:txBody>
      </p:sp>
      <p:sp>
        <p:nvSpPr>
          <p:cNvPr id="9221" name="CasellaDiTesto 4"/>
          <p:cNvSpPr txBox="1">
            <a:spLocks noChangeArrowheads="1"/>
          </p:cNvSpPr>
          <p:nvPr/>
        </p:nvSpPr>
        <p:spPr bwMode="auto">
          <a:xfrm>
            <a:off x="611188" y="3644900"/>
            <a:ext cx="792162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002060"/>
                </a:solidFill>
                <a:latin typeface="Calibri" pitchFamily="34" charset="0"/>
              </a:rPr>
              <a:t>La nuova categoria di Poveri </a:t>
            </a:r>
          </a:p>
          <a:p>
            <a:pPr algn="ctr"/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I giovani NEET (15 – 29 anni)</a:t>
            </a:r>
          </a:p>
          <a:p>
            <a:pPr algn="ctr"/>
            <a:r>
              <a:rPr lang="it-IT" sz="1400" b="1">
                <a:latin typeface="Calibri" pitchFamily="34" charset="0"/>
              </a:rPr>
              <a:t>(</a:t>
            </a:r>
            <a:r>
              <a:rPr lang="it-IT" sz="1400" b="1" i="1">
                <a:latin typeface="Calibri" pitchFamily="34" charset="0"/>
              </a:rPr>
              <a:t>not in Education, Employment or Training</a:t>
            </a:r>
            <a:r>
              <a:rPr lang="it-IT" sz="1400" b="1">
                <a:latin typeface="Calibri" pitchFamily="34" charset="0"/>
              </a:rPr>
              <a:t>) </a:t>
            </a:r>
          </a:p>
          <a:p>
            <a:pPr algn="ctr"/>
            <a:endParaRPr lang="it-IT">
              <a:latin typeface="Calibri" pitchFamily="34" charset="0"/>
            </a:endParaRPr>
          </a:p>
          <a:p>
            <a:pPr algn="ctr"/>
            <a:r>
              <a:rPr lang="it-IT" sz="2800">
                <a:latin typeface="Calibri" pitchFamily="34" charset="0"/>
              </a:rPr>
              <a:t>anno 2010 = </a:t>
            </a:r>
            <a:r>
              <a:rPr lang="it-IT" sz="2800" b="1">
                <a:latin typeface="Calibri" pitchFamily="34" charset="0"/>
              </a:rPr>
              <a:t>20,5%</a:t>
            </a:r>
          </a:p>
          <a:p>
            <a:pPr algn="ctr"/>
            <a:endParaRPr lang="it-IT">
              <a:latin typeface="Calibri" pitchFamily="34" charset="0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>L’ITALIA dell’ignoranza </a:t>
            </a:r>
          </a:p>
        </p:txBody>
      </p:sp>
      <p:sp>
        <p:nvSpPr>
          <p:cNvPr id="3" name="Ovale 2"/>
          <p:cNvSpPr/>
          <p:nvPr/>
        </p:nvSpPr>
        <p:spPr>
          <a:xfrm>
            <a:off x="7596188" y="333375"/>
            <a:ext cx="792162" cy="7191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2</a:t>
            </a:r>
          </a:p>
        </p:txBody>
      </p:sp>
      <p:sp>
        <p:nvSpPr>
          <p:cNvPr id="10244" name="Rettangolo 3"/>
          <p:cNvSpPr>
            <a:spLocks noChangeArrowheads="1"/>
          </p:cNvSpPr>
          <p:nvPr/>
        </p:nvSpPr>
        <p:spPr bwMode="auto">
          <a:xfrm>
            <a:off x="611188" y="1341438"/>
            <a:ext cx="81375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alibri" pitchFamily="34" charset="0"/>
              </a:rPr>
              <a:t>UN PAESE SOTTOSCOLARIZZATO</a:t>
            </a:r>
          </a:p>
          <a:p>
            <a:pPr algn="ctr"/>
            <a:endParaRPr lang="it-IT" sz="1400" b="1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it-IT" sz="2400" b="1">
                <a:solidFill>
                  <a:srgbClr val="002060"/>
                </a:solidFill>
                <a:latin typeface="Calibri" pitchFamily="34" charset="0"/>
              </a:rPr>
              <a:t>Early school leavers (Europa 2020 = 10%)</a:t>
            </a:r>
          </a:p>
          <a:p>
            <a:r>
              <a:rPr lang="it-IT">
                <a:latin typeface="Calibri" pitchFamily="34" charset="0"/>
              </a:rPr>
              <a:t>2010 = 18 / 24 anni con la sola licenza media e fuori dai percorso formativi </a:t>
            </a:r>
            <a:r>
              <a:rPr lang="it-IT" sz="2000" b="1">
                <a:latin typeface="Calibri" pitchFamily="34" charset="0"/>
              </a:rPr>
              <a:t>18,8 %</a:t>
            </a:r>
            <a:r>
              <a:rPr lang="it-IT">
                <a:latin typeface="Calibri" pitchFamily="34" charset="0"/>
              </a:rPr>
              <a:t> (centro 14,8%).</a:t>
            </a:r>
          </a:p>
          <a:p>
            <a:r>
              <a:rPr lang="it-IT">
                <a:latin typeface="Calibri" pitchFamily="34" charset="0"/>
              </a:rPr>
              <a:t>2004 – 2010 = popolazione 25 / 64 anni in possesso solo di licenza media </a:t>
            </a:r>
          </a:p>
          <a:p>
            <a:r>
              <a:rPr lang="it-IT">
                <a:latin typeface="Calibri" pitchFamily="34" charset="0"/>
              </a:rPr>
              <a:t>= </a:t>
            </a:r>
            <a:r>
              <a:rPr lang="it-IT" sz="2000" b="1">
                <a:latin typeface="Calibri" pitchFamily="34" charset="0"/>
              </a:rPr>
              <a:t>45,2 %</a:t>
            </a:r>
            <a:r>
              <a:rPr lang="it-IT">
                <a:latin typeface="Calibri" pitchFamily="34" charset="0"/>
              </a:rPr>
              <a:t> (media Eu/27 = 27,2%)</a:t>
            </a:r>
          </a:p>
          <a:p>
            <a:r>
              <a:rPr lang="it-IT">
                <a:latin typeface="Calibri" pitchFamily="34" charset="0"/>
              </a:rPr>
              <a:t>Sotto i 35 anni vi sono 64 diplomati su 100; Germania 85; Francia 80; Inghilterra 70; Grecia 72; media OCSE 77. </a:t>
            </a:r>
          </a:p>
          <a:p>
            <a:r>
              <a:rPr lang="it-IT">
                <a:latin typeface="Calibri" pitchFamily="34" charset="0"/>
              </a:rPr>
              <a:t>Laurea: 14%; OCSE 28%. </a:t>
            </a:r>
          </a:p>
          <a:p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Dispersione scolastica:</a:t>
            </a:r>
            <a:r>
              <a:rPr lang="it-IT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it-IT">
                <a:latin typeface="Calibri" pitchFamily="34" charset="0"/>
              </a:rPr>
              <a:t>totale assenza di riflessione sul fenomeno</a:t>
            </a:r>
          </a:p>
          <a:p>
            <a:r>
              <a:rPr lang="it-IT">
                <a:latin typeface="Calibri" pitchFamily="34" charset="0"/>
              </a:rPr>
              <a:t>Tra il 2006/2007 e il 2009/2010 gli abbandoni nel biennio della scuole superiore è cresciuta: dal 15,6% al </a:t>
            </a:r>
            <a:r>
              <a:rPr lang="it-IT" sz="2000" b="1">
                <a:latin typeface="Calibri" pitchFamily="34" charset="0"/>
              </a:rPr>
              <a:t>16,7%</a:t>
            </a:r>
            <a:r>
              <a:rPr lang="it-IT">
                <a:latin typeface="Calibri" pitchFamily="34" charset="0"/>
              </a:rPr>
              <a:t>. </a:t>
            </a:r>
          </a:p>
          <a:p>
            <a:r>
              <a:rPr lang="it-IT">
                <a:latin typeface="Calibri" pitchFamily="34" charset="0"/>
              </a:rPr>
              <a:t>EDA. Eu 2020 = 15%</a:t>
            </a:r>
          </a:p>
          <a:p>
            <a:r>
              <a:rPr lang="it-IT">
                <a:latin typeface="Calibri" pitchFamily="34" charset="0"/>
              </a:rPr>
              <a:t>Italia 2010 = 6,2% (Eu. 9,1%). </a:t>
            </a:r>
          </a:p>
          <a:p>
            <a:r>
              <a:rPr lang="it-IT">
                <a:latin typeface="Calibri" pitchFamily="34" charset="0"/>
              </a:rPr>
              <a:t>Finanziamanti: ridatti del 72%:  2009 =16 milioni; 2011 = 4,4 milioni.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Mario MELINO: Indicazioni nazionali e curricolo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2768</Words>
  <Application>Microsoft Office PowerPoint</Application>
  <PresentationFormat>Presentazione su schermo (4:3)</PresentationFormat>
  <Paragraphs>496</Paragraphs>
  <Slides>38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4" baseType="lpstr">
      <vt:lpstr>Arial</vt:lpstr>
      <vt:lpstr>Calibri</vt:lpstr>
      <vt:lpstr>Wingdings</vt:lpstr>
      <vt:lpstr>Times New Roman</vt:lpstr>
      <vt:lpstr>Symbol</vt:lpstr>
      <vt:lpstr>Tema di Office</vt:lpstr>
      <vt:lpstr>Indicazioni Nazionali e Curricolo </vt:lpstr>
      <vt:lpstr>Diapositiva 2</vt:lpstr>
      <vt:lpstr>Programma scolastico </vt:lpstr>
      <vt:lpstr>La didattica di fine Novecento</vt:lpstr>
      <vt:lpstr>Evoluzione della scuola di base </vt:lpstr>
      <vt:lpstr>Evoluzione dei soggetti in formazione Pollicina e Pollicino   (Michel Serres)</vt:lpstr>
      <vt:lpstr>Le Indicazioni Nazionali</vt:lpstr>
      <vt:lpstr>L’ITALIA dell’ignoranza  </vt:lpstr>
      <vt:lpstr>L’ITALIA dell’ignoranza </vt:lpstr>
      <vt:lpstr>L’ITALIA dell’ignoranza </vt:lpstr>
      <vt:lpstr>Le Indicazioni Nazionali  scenario normativo e organizzativo </vt:lpstr>
      <vt:lpstr>Qualità del servizio e rendicontazione pubblica </vt:lpstr>
      <vt:lpstr>Modello della responsabilità condivisa  la partnership</vt:lpstr>
      <vt:lpstr>Diapositiva 14</vt:lpstr>
      <vt:lpstr>Il curricolo d’istituto </vt:lpstr>
      <vt:lpstr>IL CURRICOLO DI ISTITUTO</vt:lpstr>
      <vt:lpstr>IL CURRICOLO VERTICALE</vt:lpstr>
      <vt:lpstr>I RIFERIMENTI DELLA LOGICA PROGETTUALE</vt:lpstr>
      <vt:lpstr>Il significato dell’insegnare</vt:lpstr>
      <vt:lpstr>L’apprendimento significativo </vt:lpstr>
      <vt:lpstr>L’apprendimento significativo </vt:lpstr>
      <vt:lpstr>COMPETENZE</vt:lpstr>
      <vt:lpstr>Verso la società conoscitiva Libro Bianco dell’Istruzione (Edith CRESSON, 1995)</vt:lpstr>
      <vt:lpstr>Diapositiva 24</vt:lpstr>
      <vt:lpstr>UNESCO: Nell’educazione un tesoro J. Delors, 1997</vt:lpstr>
      <vt:lpstr>Modelli in conflitto </vt:lpstr>
      <vt:lpstr>La centralità politica e culturale delle competenze  </vt:lpstr>
      <vt:lpstr>Le competenze chiave  per l’apprendimento permanente</vt:lpstr>
      <vt:lpstr>COMPETENZA</vt:lpstr>
      <vt:lpstr>LA SCUOLA DELLE COMPETENZE</vt:lpstr>
      <vt:lpstr>COMPETENZA aspetti soggettivi – oggettivi – intersoggettivi </vt:lpstr>
      <vt:lpstr>Diapositiva 32</vt:lpstr>
      <vt:lpstr>L’alunno e il compito di apprendimento </vt:lpstr>
      <vt:lpstr>L’alunno e il compito di apprendimento </vt:lpstr>
      <vt:lpstr>L’alunno e il compito di apprendimento </vt:lpstr>
      <vt:lpstr>L’alunno e il compito di apprendimento </vt:lpstr>
      <vt:lpstr>GRIGLIA PER L’ELABORAZIONE DELLE UNITÀ DI APPRENDIMENTO </vt:lpstr>
      <vt:lpstr>Indicazioni Nazionali e Curricolo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L’ORGANIZZAZIONE DEL CURRICOLO</dc:title>
  <dc:creator>Mario</dc:creator>
  <cp:lastModifiedBy>Domenico</cp:lastModifiedBy>
  <cp:revision>36</cp:revision>
  <dcterms:created xsi:type="dcterms:W3CDTF">2014-01-11T09:37:06Z</dcterms:created>
  <dcterms:modified xsi:type="dcterms:W3CDTF">2014-01-16T17:57:27Z</dcterms:modified>
</cp:coreProperties>
</file>