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83" r:id="rId7"/>
    <p:sldId id="296" r:id="rId8"/>
    <p:sldId id="297" r:id="rId9"/>
    <p:sldId id="305" r:id="rId10"/>
    <p:sldId id="298" r:id="rId11"/>
    <p:sldId id="306" r:id="rId12"/>
    <p:sldId id="299" r:id="rId13"/>
    <p:sldId id="307" r:id="rId14"/>
    <p:sldId id="295" r:id="rId15"/>
    <p:sldId id="284" r:id="rId16"/>
    <p:sldId id="289" r:id="rId17"/>
    <p:sldId id="286" r:id="rId18"/>
    <p:sldId id="293" r:id="rId19"/>
    <p:sldId id="294" r:id="rId20"/>
    <p:sldId id="264" r:id="rId21"/>
    <p:sldId id="308" r:id="rId22"/>
    <p:sldId id="266" r:id="rId23"/>
    <p:sldId id="324" r:id="rId24"/>
    <p:sldId id="267" r:id="rId25"/>
    <p:sldId id="271" r:id="rId26"/>
    <p:sldId id="272" r:id="rId27"/>
    <p:sldId id="325" r:id="rId28"/>
    <p:sldId id="326" r:id="rId29"/>
    <p:sldId id="275" r:id="rId30"/>
    <p:sldId id="318" r:id="rId31"/>
    <p:sldId id="319" r:id="rId32"/>
    <p:sldId id="278" r:id="rId33"/>
    <p:sldId id="280" r:id="rId34"/>
    <p:sldId id="331" r:id="rId35"/>
    <p:sldId id="330" r:id="rId36"/>
    <p:sldId id="332" r:id="rId3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0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5-08-22T10:14:31.75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14436 2158 0,'-24'0'31,"-1"0"109,0 0-93,0 0-47,0 0 63,0 0-32,-24 0-15,24 0-1,-25 0 1,1 0-16,-26 0 16,26 0-1,24 0 1,0 0-1,-24 0-15,24 0 16,0 0 15,0 0-15,0 0 15,1 0 0,-1 25-15,0-25 0,-25 25-1,26-1 1,-1-24 0,25 25-16,-25-25 15,25 25 1,-25-25-1,25 25 17,-25-25-17,1 0 1,24 25 0,-25-25-1,25 24-15,-25 1 16,0 0 15,0-25-15,25 25-1,-24 24 17,24-24-17,-25 0 1,0 25-16,25-26 15,0 1 1,-25-25 0,25 25-1,0 0 1,-25-25 0,25 25-1,0 0 1,0-1-1,0 1 32,0 0-31,25 0 0,-25 0 15,25-25-16,-25 24 1,25 1 0,-25 0-1,25-25 1,-1 25 0,1 0-1,0-1 16,0 1 1,0-25-32,-1 0 31,1 25-15,0-25 15,0 0-31,0 0 31,-1 0 0,26 0 1,-25 0-17,0 0 1,24 0-16,1 0 15,-25 0 1,-1 0 0,26 0-1,-25 0 1,0 0-16,-1 0 16,1 0-1,0 0 1,0 0-1,0 0 17,24 0-1,-24 0-31,0 0 16,0 0-1,24 0 1,-24 0-1,0 0 1,25 0-16,-26 0 16,1 0-1,0 0 1,25 0 0,-26 0-16,1 0 15,0 0 1,0 0-1,0 0 1,-1 0 0,1 0-16,0 0 15,0 0 1,0 0 0,-1 0-1,1 0 16,25 0 1,-25 25-32,-1-25 15,26 0 1,-25 0 0,-25 25-1,49-25 1,-24 0-1,0 0 17,-25 24-17,50-24 1,-26 0 0,1 0-1,0 0 1,0 0-1,0 0 17,-1 0-1,1 0-31,0 0 16,0 0 15,0 0-16,0 0 1,-1-24 15,1-1 1,-25 0-17,25 25-15,0-25 16,0 25 31,-25-25-47,24 1 31,-24-1-15,25 0-1,0 25 1,-25-25-1,0 0 1,0 1 0,25-26-1,-25 25-15,25-24 16,-25 24 0,0-25-1,0 25 1,0-24-1,0 24 17,0-25-17,0 25 1,0 1-16,0-26 16,0 25-1,0 0 1,-25-24-1,25 24-15,0 0 32,-25 0-17,0 1 17,0 24-32,25-25 15,-24 25 1,24-25-1,-25 25 1,25-25-16,-25 25 16,0 0-1,0 0 17,1-25-17,-1 25 16,0 0-15,0 0 0,-25 0-1,26 0 17,-1 0-17,0 0 16,0 0-15,0 0 15,-24 0-31,24 0 16,0 0 0,-24 0-1,24 0 1,0 0-1,0 0 1,0 0 15,1 0 1,-1 0-1,0 0-16,0 0-15,-24 0 16,24 0 15,0 0-15,0 0 0,0 0 46,1 0 16,-1 0-47,0 25-15,0 0 0,0-25 15,1 0 0,-1 25 16,0-25 47,0 0-63,0 0 0,1 25-15,-1-25 46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5-08-22T10:14:36.48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17735 2183 0,'0'0'0,"-24"0"16,-1 0 30,0 0-30,0 0 15,0 0-15,1 0 15,-1 0-15,0 25 15,0-25-15,0 24-16,0-24 31,25 25-15,-24-25-1,-1 0-15,25 25 16,-25-25-1,0 25 17,0-25 15,1 25-32,24-1 1,-25-24-16,25 25 15,-25-25 1,25 25 0,0 0-1,-25-25 1,25 25 0,0-1 15,0 1-16,0 0-15,0 25 16,0-26 0,0 1-1,0 0 1,0 25-16,0-25 16,0-1-1,0 1 1,0 25-1,0-1 1,0-24 15,25 0 1,0 0-17,0 0 1,-1-1 15,1 1-15,0 0 15,0 0-15,0 0-1,-1-25 16,1 24 1,25-24-17,-25 0 17,24 0-17,-24 0 1,0 0-16,25 0 15,-26 0 1,1 0 0,0 0-1,0 0-15,-25 25 16,49-25 0,-24 0-1,0 0 1,25 0-1,24 0-15,-24 0 16,-1 25 0,1-25-1,-1 0 1,26 0-16,-1 0 16,-24 0-1,-1 0 1,-24 0-1,0 0 1,25 0-16,-1 0 16,-24 0-1,0 0 1,0 0 0,24 0-16,-24 0 15,0 0 1,25 0-1,-26 0 1,26 0-16,0 0 16,24 0-1,0 0 1,1-25 0,-1 25-1,-24 0-15,-1 0 16,-24-25-1,0 1 1,25-1 0,-1 25-1,-24-25 1,0 25 0,25-25-1,-1-24 1,1 24-16,-1-25 15,1 25 1,-25-24 0,24 49-1,-49-25-15,25 25 16,-25-25 0,0-24 15,0 24-16,0 0-15,0-25 16,0 25 0,0 1 15,0-1-15,0 0-1,-25 0 1,25 0-1,-24-24 1,-1 24-16,-25 0 16,25-24-1,-24 24 1,49 0 0,-25 25-16,25-25 15,-25 25 1,0-25 15,1 1-15,-1 24-1,0 0 17,0 0-17,0 0-15,-24 0 16,24 0-1,0-25 1,0 25 0,0 0-1,1 0-15,-1 0 32,0 0-1,0 0-31,0 0 15,-24 0 1,24 0 0,0 0-1,0 0-15,-24 0 16,24 0 0,0 0-1,-24 0 1,24 0-1,0 0-15,-25 0 16,26 0 0,-1 0 15,0 0-15,0 0-1,0 25 1,1-25-1,-26 24-15,25-24 16,0 0 0,1 0-1,-26 0 1,25 25 0,0-25-16,-24 0 15,24 0 16,0 25 1,0-25-32,0 0 15,-24 0 1,-1 0 0,25 0-1,1 0-15,-26 25 16,25-25 15,0 0-15,1 0-1,24 25 32,-25-25-31,0 0 15,0 0-15,0 0-1,-24 0 1,24 0-16,0 0 16,0 0-1,1-25 1,-1 25-1,0 0 32,25-25-31,-25 0 62,0 25-47,25-25 1,0 1-17,0-1 48,0 0-1,0 0 79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5-08-22T10:14:43.03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11956 11782 0,'0'25'15,"-25"-25"16,25 25-15,-25-25 62,0 0-62,25 25-1,-24-25 1,-26 0 0,0 0-16,1 0 15,-26 0 1,1 0 0,0 0-1,-1 0-15,1 0 16,-1 0-1,1 0 1,-1 0 0,1 24-1,24-24-15,1 25 16,-1-25 0,1 25-1,24-25 1,0 0-16,0 0 15,0 0 1,25 25 0,-24-25-1,-1 25 32,0-25-31,0 24-1,-49-24-15,24 25 16,1 0 0,-1 0-1,0-25 1,-24 25 0,49-1-16,0-24 15,-24 25 1,24-25 15,25 25-15,-25-25-1,0 0 32,25 25-31,0 0 124,0 0-124,0-1 0,25 1-1,-25 0 1,25 25-16,0-26 16,-25 26-1,0-25 1,25 0-16,-1-1 15,-24 1 17,25 0-17,0 25 1,-25-26-16,25 1 16,0 25-1,-25-25 16,24-25-31,-24 24 16,0 1 0,25 0 15,0 0-15,0 0 15,-25-1 0,25 1 0,-1 0 1,-24 0-17,25 0-15,0-1 16,0 1 15,-25 0-15,25-25-16,-25 25 15,24-25 1,1 0 0,0 0-1,-25 25-15,25-25 16,0 0-1,-1 24 17,1-24-17,0 0 1,0 25 0,24-25-1,-24 0 1,0 0-16,0 0 15,24 0 1,-24 0 0,0 0-1,49 0 1,-24 0-16,0 0 16,-1 0-1,1 0 1,-25 0-1,24 0-15,-24 0 16,0 0 0,25 0-1,-26 0 1,1 0 0,25-25-16,-25 25 15,-1 0 1,26 0-1,-25-24 1,24 24-16,1-25 16,0 25-1,-1-25 1,1 25 0,-25 0-1,24 0-15,-24-25 16,0 25-1,0 0 1,24 0 0,-24-25-16,0 25 15,25 0 1,-26 0 15,-24-24-15,50 24-16,-25 0 15,0 0 1,-1 0 0,26-25-1,-25 25-15,0-25 16,24 25 0,-24 0-1,0 0 1,24 0-16,-24-25 15,0 25 1,25-25 0,-26 25-1,1 0 1,25 0-16,-25-24 16,-1 24-1,26-25 1,-25 25-1,0 0 1,-1-25 0,-24 0 15,25 25-15,-25-25 30,25 25-30,-25-24 0,0-1 15,0 0-15,25-25-1,0 26 1,-25-1-1,0 0 1,0 0 0,0 0-1,0 1 1,-25-26 0,25 25-1,0 0 1,-25 1-1,25-26 1,-25 25 0,0 0-1,25-24-15,-24 24 16,-26 0 0,50 0-1,-25 0 1,0 1-1,1-1 17,-1 25-17,25-25 1,-25 0 0,0 0-1,0 25 16,1-24-31,-26-1 16,25 25 0,0-25-1,-24 0 1,24 25 0,0 0-16,-24-25 15,24 1 1,0 24-1,0 0 1,0 0 0,1-25-1,-1 25 32,0 0 16,0 0-32,0 0-15,1 0 15,-1 0-16,-25 0 1,25 0 0,0 0-1,-24 0-15,24 0 16,0 0 0,0 0-1,1 0 1,-1 0-1,0 0 1,0 0 31,0 0 31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5-08-22T10:14:48.52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25896 11782 0,'-25'0'31,"0"0"16,1 25 0,24 0-47,-25-25 16,0 0-1,25 25 1,-25-25 15,25 24-31,-25-24 16,25 25-1,-49 0 1,24 0 0,-25 0-1,26-1 16,-1-24-15,25 25 0,-25-25-16,0 25 47,25 0-32,-25-25-15,1 25 16,-1-1 15,25 1-15,-25 0-1,25 0 1,-25-25 0,25 25-1,-25-25 1,25 25-16,0-1 15,-24 1 17,24 0-17,0 0-15,0 0 16,0-1 15,0 1-15,0 0-1,0 0-15,0 24 16,0 1 0,0 24-1,0-24 1,0-25 0,0 0-1,0-1 1,24-24-1,-24 25-15,25-25 16,-25 25 0,25-25-1,-25 25 1,0 0 0,25-25-16,-25 24 15,25-24 1,-1 25-1,1 0 17,0 0-17,0 0 17,0-25-17,-25 24-15,24-24 16,26 25-1,-25 0 1,0 0 0,24-25-1,-24 49-15,25-49 16,-26 25 0,1 0-1,25-25 1,-25 25-16,0 0 15,24-25 1,-24 25 0,25-1-1,-26-24 1,1 25 0,0-25-1,0 25 1,0-25-1,-1 0-15,26 0 16,-25 0 0,0 0-1,24 0 1,1 0-16,-25 0 16,-1 0-1,26 0 1,-25 0-1,24 0 1,1 0-16,0-25 16,24 25-1,-24-25 1,-1 25 0,-24 0-16,25-24 15,-1-1 1,-24 25-1,0 0 1,25 0-16,-26-25 16,1 0-1,25 25 1,-25 0 0,-1-25-1,26-24-15,-25 49 16,24-25-1,-24 0 1,0 25 0,25-25-1,-26 0-15,1 25 16,25-24 0,-25-1 15,-1 25-31,-24-25 15,25 25 1,0-25 15,0 0-15,0 1 0,-1 24 15,1-25-16,0 25 17,-25-25-17,25 25 1,0-25-16,-25 0 16,24 25-1,-24-24 1,25 24-1,-25-25 1,25 25 0,0-25-1,-25 0 1,25 25 0,-25-25-16,0 1 15,24-1 1,1 0 15,-25 0-31,0 0 16,25-24-1,-25 24 17,0 0-17,0 0-15,0 1 31,0-1 1,0-25-32,0 25 15,-25-24 1,25 24 0,-25 25-1,25-50 1,-24 50-16,-1-25 15,0 1 17,25-1-17,-25 25-15,0 0 16,1-25 0,-1 25-1,0 0 1,-25 0-16,26-25 15,-1 25 1,-25-25 0,25 25-1,1 0 1,-1 0-16,-25 0 16,25 0-1,1 0 1,-26 0-1,25 0-15,0 0 16,1 0 0,-26 0-1,25 0 17,0 0-17,1 0 16,-1 0-15,0 0 0,0 0 15,0 0-15,1 0-1,-26 0-15,25 0 16,0 0-1,-24 0 1,-26 0 0,50 0-16,-24 0 15,24 0 1,-25 0 0,1 0-1,24 0 1,0 0-16,0 0 15,-24 0 1,-1 0 0,25 0-1,1 0-15,-26-24 16,25 24 15,0 0-15,1 0 15,-1 0 16,-25 0-31,25 0-1,1 0 1,-26 0-1,25 0-15,0-25 16,-24 0 0,24 25-1,0 0 17,0-25-32,1 25 31,-1-25 0,25 1-15,-25 24 15,0 0 63,0 0-32,25-25-31,-25 25-15,1 0 15,24-25-31,-25 25 32,25-25 93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5-08-22T10:15:02.01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27136 15825 0,'-24'0'15,"-1"0"1,25 25 46,-25-25-30,0 0 14,0 0-14,0 0-17,1 0 1,-1 0-16,-25 0 16,-24 0-1,-1-25 1,26 25-1,-50 0-15,24 0 16,1-24 0,24 24-1,1 0 1,-1 0 0,0-25-16,-24 25 15,24 0 1,1 0-1,-1 0 1,25 0-16,1 0 16,24-25 15,-25 25-15,0 0-1,0 0 1,0 0-1,-24 0 1,24 0 0,0 0-16,-25 25 15,26 0 1,-26-25 0,25 24-1,-24 1-15,-1-25 16,0 25-1,-24-25 1,24 25 0,26 0-1,-26-25-15,25 0 16,0 24 15,1-24-15,-1 0-1,0 0 17,25 25-17,-25 0 1,0-25-16,25 25 16,-24-25 15,24 25-16,-25-25 1,0 0 31,0 24-31,0 1-16,1 0 31,-1-25-16,0 25 1,25 0 0,-25-25 15,25 24 0,0 1 32,0 25-32,-25-25-15,25-1-1,0 1-15,0 0 31,0 0 1,0 0-17,0 24-15,0-24 16,0 0 0,0 0-1,0 24 1,0-24-16,0 0 15,0 25 1,0-26 0,0 1-1,0 0 1,0 25-16,0-1 16,0 1-1,0-25 1,0 24-1,0-24 1,0 0-16,25 24 16,-25-24-1,25-25 1,-25 25 0,0 0-16,25 0 31,-25-1 0,25-24-31,-25 25 16,24 0-1,1 0 1,0 0 0,0-1-1,24-24-15,-24 25 16,0 0-1,25-25 1,-26 25 0,1 0-1,25-1-15,-25-24 16,-1 0 0,1 0-1,-25 25-15,25-25 16,0 0-1,24 0 1,-24 25 0,0-25-1,25 25-15,-26-25 16,26 0 0,0 0-1,-1 0 1,1 0-1,24 0-15,-24 0 16,24 0 0,1 0-1,-26 0 1,1 0-16,0 0 16,-26 0-1,51 0 1,-26-25-1,1 25-15,0 0 16,-26-25 0,26 0-1,-25 25 1,0-24 0,24 24-16,-24 0 15,0 0 1,24-25-1,-24 25 1,0-25-16,25 25 16,-26 0-1,1 0 1,25-25 0,-25 0-1,-1 25-15,26-24 16,-25 24-1,0-25 1,24 25 0,-24 0-16,0-25 15,25 0 1,-26 25 0,26-25-1,-25 1 1,0 24-16,24 0 15,-24-25 1,0 25 0,24-25-1,-24 0-15,0 25 16,25-25 0,-26 25-1,1-24 1,25 24-16,-1-25 31,-24 25 0,0-25-15,0 0 15,0 0 0,-1 25-15,-24-24 0,25 24-1,-25-25 1,0 0 0,0-25-16,0 1 15,25 24 1,-25 0-1,0-24 1,0 24-16,0 0 16,0 0-1,0-24 1,0 24 0,0 0-1,0-25-15,0 26 16,0-1-1,0 0 1,0-25 0,0 25-16,0 1 15,0-1 17,0 0-1,0 0-31,0 0 15,0 1 1,0-1 0,0 0-1,0 0-15,0 0 16,-25-24 0,25 24 15,-25 25-16,1-25-15,-1 0 32,25 1-17,-50 24 1,25-25-16,1 0 16,-26 25-1,0-25 1,26 0-1,-26 25-15,25 0 16,0 0 0,-24-24-1,24 24 1,0 0 0,0 0-16,1 0 15,-1-25 1,0 25 15,0 0-15,0 0 15,1 0 0,-1 25-31,0-25 16,0 0 15,0 0-15,25 24-16,-24-24 15,-1 0 17,0 0-17,0 25 1,0-25 62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5-08-22T10:16:03.06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12477 15652 0,'-25'0'62,"0"0"16,0 0-31,1 0-16,-1 0 16,0 0 0,0 0 16,0 0-63,1 0 46,-1 0-30,0 0 15,0 0-15,0 0 15,0 0-15,1 0 15,-1 0-15,0 0-1,0 0 17,-24 0-1,49 25-31,-25-25 15,-25 0 1,25 0 0,1 0-1,-1 0-15,-25 0 16,25 24 15,1-24 16,-1 0-16,0 0-15,-25 0 15,26 0-15,-1 0-1,0 0-15,-25 0 16,26 0 0,-1 0-1,0 0 1,-25 25 0,26-25-16,-1 0 15,0 0 16,0 0-15,0 0 15,1 0 47,-1 25-46,0-25-32,0 25 15,-25-25 1,26 0 0,-1 0-1,-25 0-15,25 25 16,1-25-1,-26 0 1,25 0 0,0 0-1,1 0-15,24 24 16,-25-24 0,0 0 15,0 0 0,25 25 0,-25-25-15,1 0 15,24 25-15,-25-25-1,0 25-15,0-25 16,0 25 15,1-25 1,-1 0-17,25 24 32,-25-24-16,25 25-15,0 0 0,-25-25-1,25 25-15,-25 0 31,1-25 1,24 24-32,0 1 62,0 0-46,-25 0 15,25 0 0,-25-1-15,25 1 0,0 0 15,0 0 0,0 0-15,0-1-1,-25 26 1,25-25-16,0 0 16,-25 24-1,25-24 16,0 0-15,0 0 0,0 0 15,0 24-15,0-24-16,0 25 15,0-26 1,0 26-1,0-25 1,0 0-16,0-1 16,0 26-1,0-25 1,0 0 0,0-1-1,0 26 1,0-25 15,0 0-15,0-1 15,0 1-15,0 25-1,0-25-15,25-1 16,0 26-1,0-25 17,0 0-17,-25-1-15,24 1 16,1 0 15,-25 0-15,25-25-16,0 0 15,-25 25 1,25-25 0,-1 0 15,1 24 0,0-24-15,0 0-1,0 25 1,-1-25 0,26 25-1,-25-25 1,0 0-16,-1 0 16,51 0-1,-50 0 1,-1 25-1,26-25 1,-25 0-16,0 0 16,-1 0-1,26 0 1,-25 0 0,0 0-16,24 0 15,-24 0 1,0 0-1,0 0 1,24 0 0,-24 0-16,0 0 15,25 0 1,-26 0 0,1 0-1,0 0 1,25 0-16,-26 0 15,1 0 1,25 0 0,-25 0-1,-1 0-15,1 0 16,25 0 0,-25-25-1,-1 25 1,26 0-16,-25 0 15,0-25 1,24 25 0,-24 0-1,0 0 1,0 0-16,24 0 16,-24 0-1,0 0 1,25 0-1,-26 0-15,1 0 16,25-25 0,-25 25-1,-1 0 1,1-24 0,25 24-16,-25 0 15,-1 0 1,26-25-1,-25 25 1,0 0-16,24-25 16,-24 25-1,0 0 1,24-25 0,-49 0-16,50 25 15,-25-24 1,-25-1-1,25 25 1,-1 0 0,-24-25-16,25 25 15,-25-25 17,25 25-17,-25-49-15,25 24 16,0 0-1,-1-49 1,-24 49 0,25 0-1,0-25-15,-25 26 16,0-1 0,25-25-1,0 25 1,-25 1-1,0-1 1,0-25 0,24 25-1,-24 1-15,25-26 16,-25 25 0,0 0-1,0-24 1,0 24-1,0 0-15,0 0 16,0 1 15,0-1 1,0 0-32,0 0 31,0-25-16,0 26 1,-25-1 0,25 0-16,-24 0 31,24 0-15,-25 25-16,0-24 15,0-1 16,0 0 1,25 0-32,-24 25 15,-1-25 17,0 25-17,25-24 1,-25 24-1,0 0 17,1-25-17,-1 0 1,0 25 15,25-25-15,-25 25-16,0 0 15,25-25 1,-24 25 0,-1-24 15,0 24-31,0-25 16,0 25 15,1-25-16,-1 25 17,0 0-17,25-25 1,-25 25 0,0 0-1,25-25 1,-24 25-1,-1 0 1,0-24 0,0 24 31,25-25 46,-25 25-46,1-25-16,-1 25 1,25-25-17,-25 0-15,0 1 47,0 24-16,25-25 1,-24 25-1,-1-25 0,25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E3E1-CF74-4D50-B4DE-40B6F1691DFA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5B39-DC56-4586-830F-6E97152E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6982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E3E1-CF74-4D50-B4DE-40B6F1691DFA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5B39-DC56-4586-830F-6E97152E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897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E3E1-CF74-4D50-B4DE-40B6F1691DFA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5B39-DC56-4586-830F-6E97152E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6582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E3E1-CF74-4D50-B4DE-40B6F1691DFA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5B39-DC56-4586-830F-6E97152E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25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E3E1-CF74-4D50-B4DE-40B6F1691DFA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5B39-DC56-4586-830F-6E97152E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923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E3E1-CF74-4D50-B4DE-40B6F1691DFA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5B39-DC56-4586-830F-6E97152E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725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E3E1-CF74-4D50-B4DE-40B6F1691DFA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5B39-DC56-4586-830F-6E97152E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18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E3E1-CF74-4D50-B4DE-40B6F1691DFA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5B39-DC56-4586-830F-6E97152E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051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E3E1-CF74-4D50-B4DE-40B6F1691DFA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5B39-DC56-4586-830F-6E97152E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52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E3E1-CF74-4D50-B4DE-40B6F1691DFA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5B39-DC56-4586-830F-6E97152E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1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E3E1-CF74-4D50-B4DE-40B6F1691DFA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5B39-DC56-4586-830F-6E97152E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620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CE3E1-CF74-4D50-B4DE-40B6F1691DFA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B5B39-DC56-4586-830F-6E97152E49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85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6.emf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it-IT" altLang="it-IT" sz="2000" b="1" dirty="0" smtClean="0"/>
          </a:p>
          <a:p>
            <a:pPr eaLnBrk="1" hangingPunct="1">
              <a:lnSpc>
                <a:spcPct val="80000"/>
              </a:lnSpc>
            </a:pPr>
            <a:endParaRPr lang="it-IT" altLang="it-IT" sz="2000" b="1" dirty="0"/>
          </a:p>
          <a:p>
            <a:pPr eaLnBrk="1" hangingPunct="1">
              <a:lnSpc>
                <a:spcPct val="80000"/>
              </a:lnSpc>
            </a:pPr>
            <a:endParaRPr lang="it-IT" altLang="it-IT" sz="2000" b="1" dirty="0" smtClean="0"/>
          </a:p>
          <a:p>
            <a:pPr eaLnBrk="1" hangingPunct="1">
              <a:lnSpc>
                <a:spcPct val="80000"/>
              </a:lnSpc>
            </a:pPr>
            <a:endParaRPr lang="it-IT" altLang="it-IT" sz="4000" b="1" dirty="0"/>
          </a:p>
          <a:p>
            <a:pPr eaLnBrk="1" hangingPunct="1">
              <a:lnSpc>
                <a:spcPct val="80000"/>
              </a:lnSpc>
            </a:pPr>
            <a:endParaRPr lang="it-IT" altLang="it-IT" sz="4000" b="1" dirty="0"/>
          </a:p>
          <a:p>
            <a:pPr eaLnBrk="1" hangingPunct="1">
              <a:lnSpc>
                <a:spcPct val="80000"/>
              </a:lnSpc>
            </a:pPr>
            <a:r>
              <a:rPr lang="it-IT" altLang="it-IT" sz="4000" b="1" dirty="0" smtClean="0"/>
              <a:t>RIFORMA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4000" b="1" dirty="0" smtClean="0"/>
              <a:t>DEL SISTEMA NAZIONALE </a:t>
            </a:r>
          </a:p>
          <a:p>
            <a:pPr>
              <a:lnSpc>
                <a:spcPct val="80000"/>
              </a:lnSpc>
            </a:pPr>
            <a:r>
              <a:rPr lang="it-IT" altLang="it-IT" sz="4000" b="1" dirty="0" smtClean="0"/>
              <a:t>DI ISTRUZIONE E FORMAZIONE</a:t>
            </a:r>
          </a:p>
          <a:p>
            <a:pPr>
              <a:lnSpc>
                <a:spcPct val="80000"/>
              </a:lnSpc>
            </a:pPr>
            <a:endParaRPr lang="it-IT" altLang="it-IT" sz="2000" b="1" dirty="0"/>
          </a:p>
          <a:p>
            <a:pPr>
              <a:lnSpc>
                <a:spcPct val="80000"/>
              </a:lnSpc>
            </a:pPr>
            <a:r>
              <a:rPr lang="it-IT" altLang="it-IT" sz="2800" b="1" dirty="0" smtClean="0">
                <a:solidFill>
                  <a:srgbClr val="FF0000"/>
                </a:solidFill>
              </a:rPr>
              <a:t>Legge 13 luglio 2015, n. 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107</a:t>
            </a:r>
          </a:p>
          <a:p>
            <a:pPr>
              <a:lnSpc>
                <a:spcPct val="80000"/>
              </a:lnSpc>
            </a:pPr>
            <a:endParaRPr lang="it-IT" altLang="it-IT" sz="2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>
                <a:solidFill>
                  <a:srgbClr val="FF0000"/>
                </a:solidFill>
              </a:rPr>
              <a:t>ASPETTI RILEVANTI PER L’AVVIO DELL’ANNO SCOLASTICO </a:t>
            </a:r>
            <a:endParaRPr lang="it-IT" altLang="it-IT" sz="2800" b="1" dirty="0" smtClean="0">
              <a:solidFill>
                <a:srgbClr val="FF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257430" y="1955895"/>
            <a:ext cx="1662360" cy="2171736"/>
          </a:xfrm>
          <a:noFill/>
        </p:spPr>
      </p:pic>
      <p:pic>
        <p:nvPicPr>
          <p:cNvPr id="3076" name="Picture 5" descr="j0411061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93" y="636588"/>
            <a:ext cx="2542256" cy="3167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805" y="931320"/>
            <a:ext cx="1643063" cy="184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92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>
                <a:solidFill>
                  <a:schemeClr val="accent6">
                    <a:lumMod val="50000"/>
                  </a:schemeClr>
                </a:solidFill>
              </a:rPr>
              <a:t>OBIETTIVI FORMATIVI PRIORITARI</a:t>
            </a:r>
          </a:p>
          <a:p>
            <a:pPr>
              <a:lnSpc>
                <a:spcPct val="80000"/>
              </a:lnSpc>
            </a:pPr>
            <a:endParaRPr lang="it-IT" altLang="it-IT" sz="28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it-IT" sz="3600" dirty="0"/>
              <a:t> f)  alfabetizzazione  </a:t>
            </a:r>
            <a:r>
              <a:rPr lang="it-IT" sz="3600" b="1" dirty="0"/>
              <a:t>all'arte,  </a:t>
            </a:r>
            <a:r>
              <a:rPr lang="it-IT" sz="3600" dirty="0"/>
              <a:t>alle  tecniche  e  ai  media  di</a:t>
            </a:r>
          </a:p>
          <a:p>
            <a:r>
              <a:rPr lang="it-IT" sz="3600" dirty="0"/>
              <a:t>produzione e diffusione delle </a:t>
            </a:r>
            <a:r>
              <a:rPr lang="it-IT" sz="3600" b="1" dirty="0"/>
              <a:t>immagini;</a:t>
            </a:r>
            <a:r>
              <a:rPr lang="it-IT" sz="3600" dirty="0"/>
              <a:t> </a:t>
            </a:r>
          </a:p>
          <a:p>
            <a:r>
              <a:rPr lang="it-IT" sz="3600" dirty="0"/>
              <a:t>    g)  potenziamento  delle  </a:t>
            </a:r>
            <a:r>
              <a:rPr lang="it-IT" sz="3600" b="1" dirty="0"/>
              <a:t>discipline  motorie   </a:t>
            </a:r>
            <a:r>
              <a:rPr lang="it-IT" sz="3600" dirty="0"/>
              <a:t>e   sviluppo   di</a:t>
            </a:r>
          </a:p>
          <a:p>
            <a:r>
              <a:rPr lang="it-IT" sz="3600" dirty="0"/>
              <a:t>comportamenti ispirati a uno stile  di  vita  sano,  con  particolare</a:t>
            </a:r>
          </a:p>
          <a:p>
            <a:r>
              <a:rPr lang="it-IT" sz="3600" dirty="0"/>
              <a:t>riferimento all'alimentazione, all'educazione fisica e allo sport,  e</a:t>
            </a:r>
          </a:p>
          <a:p>
            <a:r>
              <a:rPr lang="it-IT" sz="3600" dirty="0"/>
              <a:t>attenzione  alla  tutela  del  diritto  allo  studio  degli  studenti</a:t>
            </a:r>
          </a:p>
          <a:p>
            <a:r>
              <a:rPr lang="it-IT" sz="3600" dirty="0"/>
              <a:t>praticanti </a:t>
            </a:r>
            <a:r>
              <a:rPr lang="it-IT" sz="3600" dirty="0" err="1"/>
              <a:t>attivita'</a:t>
            </a:r>
            <a:r>
              <a:rPr lang="it-IT" sz="3600" dirty="0"/>
              <a:t> sportiva agonistica; </a:t>
            </a:r>
          </a:p>
          <a:p>
            <a:r>
              <a:rPr lang="it-IT" sz="3600" dirty="0"/>
              <a:t>    h)  sviluppo  delle  </a:t>
            </a:r>
            <a:r>
              <a:rPr lang="it-IT" sz="3600" b="1" dirty="0"/>
              <a:t>competenze  digitali  </a:t>
            </a:r>
            <a:r>
              <a:rPr lang="it-IT" sz="3600" dirty="0"/>
              <a:t>degli  studenti,   con</a:t>
            </a:r>
          </a:p>
          <a:p>
            <a:r>
              <a:rPr lang="it-IT" sz="3600" dirty="0"/>
              <a:t>particolare riguardo al pensiero computazionale, all'utilizzo critico</a:t>
            </a:r>
          </a:p>
          <a:p>
            <a:r>
              <a:rPr lang="it-IT" sz="3600" dirty="0"/>
              <a:t>e consapevole dei social network e dei media </a:t>
            </a:r>
            <a:r>
              <a:rPr lang="it-IT" sz="3600" dirty="0" err="1"/>
              <a:t>nonche</a:t>
            </a:r>
            <a:r>
              <a:rPr lang="it-IT" sz="3600" dirty="0"/>
              <a:t>' alla  produzione</a:t>
            </a:r>
          </a:p>
          <a:p>
            <a:r>
              <a:rPr lang="it-IT" sz="3600" dirty="0"/>
              <a:t>e ai legami con il mondo del lavoro; </a:t>
            </a:r>
          </a:p>
          <a:p>
            <a:r>
              <a:rPr lang="it-IT" sz="3600" dirty="0"/>
              <a:t>    i)  potenziamento  delle  </a:t>
            </a:r>
            <a:r>
              <a:rPr lang="it-IT" sz="3600" b="1" dirty="0"/>
              <a:t>metodologie   laboratoriali   e   delle</a:t>
            </a:r>
          </a:p>
          <a:p>
            <a:r>
              <a:rPr lang="it-IT" sz="3600" b="1" dirty="0" err="1"/>
              <a:t>attivita'</a:t>
            </a:r>
            <a:r>
              <a:rPr lang="it-IT" sz="3600" b="1" dirty="0"/>
              <a:t> di laboratorio; </a:t>
            </a:r>
          </a:p>
          <a:p>
            <a:pPr>
              <a:lnSpc>
                <a:spcPct val="80000"/>
              </a:lnSpc>
            </a:pPr>
            <a:endParaRPr lang="it-IT" altLang="it-IT" sz="3600" b="1" dirty="0" smtClean="0"/>
          </a:p>
          <a:p>
            <a:pPr algn="just">
              <a:lnSpc>
                <a:spcPct val="80000"/>
              </a:lnSpc>
            </a:pPr>
            <a:endParaRPr lang="it-IT" altLang="it-IT" sz="36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5367658" y="1494750"/>
            <a:ext cx="976999" cy="2437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sz="1200" b="1" dirty="0">
                <a:solidFill>
                  <a:schemeClr val="accent6">
                    <a:lumMod val="50000"/>
                  </a:schemeClr>
                </a:solidFill>
              </a:rPr>
              <a:t>(COMMA 7) </a:t>
            </a:r>
          </a:p>
        </p:txBody>
      </p:sp>
    </p:spTree>
    <p:extLst>
      <p:ext uri="{BB962C8B-B14F-4D97-AF65-F5344CB8AC3E}">
        <p14:creationId xmlns:p14="http://schemas.microsoft.com/office/powerpoint/2010/main" val="395755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>
                <a:solidFill>
                  <a:schemeClr val="accent6">
                    <a:lumMod val="50000"/>
                  </a:schemeClr>
                </a:solidFill>
              </a:rPr>
              <a:t>OBIETTIVI FORMATIVI PRIORITARI</a:t>
            </a:r>
          </a:p>
          <a:p>
            <a:pPr>
              <a:lnSpc>
                <a:spcPct val="80000"/>
              </a:lnSpc>
            </a:pPr>
            <a:endParaRPr lang="it-IT" altLang="it-IT" sz="28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it-IT" sz="2800" dirty="0" smtClean="0"/>
              <a:t>l</a:t>
            </a:r>
            <a:r>
              <a:rPr lang="it-IT" sz="2800" dirty="0"/>
              <a:t>) prevenzione e contrasto della </a:t>
            </a:r>
            <a:r>
              <a:rPr lang="it-IT" sz="2800" b="1" dirty="0"/>
              <a:t>dispersione scolastica</a:t>
            </a:r>
            <a:r>
              <a:rPr lang="it-IT" sz="2800" dirty="0"/>
              <a:t>, di  ogni</a:t>
            </a:r>
          </a:p>
          <a:p>
            <a:r>
              <a:rPr lang="it-IT" sz="2800" dirty="0"/>
              <a:t>forma  di  </a:t>
            </a:r>
            <a:r>
              <a:rPr lang="it-IT" sz="2800" b="1" dirty="0"/>
              <a:t>discriminazione  e  del   bullismo</a:t>
            </a:r>
            <a:r>
              <a:rPr lang="it-IT" sz="2800" dirty="0"/>
              <a:t>,   anche   informatico;</a:t>
            </a:r>
          </a:p>
          <a:p>
            <a:r>
              <a:rPr lang="it-IT" sz="2800" b="1" dirty="0"/>
              <a:t>potenziamento dell'inclusione scolastica </a:t>
            </a:r>
            <a:r>
              <a:rPr lang="it-IT" sz="2800" dirty="0"/>
              <a:t>e del  diritto  allo  studio</a:t>
            </a:r>
          </a:p>
          <a:p>
            <a:r>
              <a:rPr lang="it-IT" sz="2800" dirty="0"/>
              <a:t>degli alunni  con  bisogni  educativi  speciali  attraverso  percorsi</a:t>
            </a:r>
          </a:p>
          <a:p>
            <a:r>
              <a:rPr lang="it-IT" sz="2800" dirty="0"/>
              <a:t>individualizzati  e  personalizzati  anche  con  il  supporto  e   la</a:t>
            </a:r>
          </a:p>
          <a:p>
            <a:r>
              <a:rPr lang="it-IT" sz="2800" dirty="0"/>
              <a:t>collaborazione dei servizi socio-sanitari ed educativi del territorio</a:t>
            </a:r>
          </a:p>
          <a:p>
            <a:r>
              <a:rPr lang="it-IT" sz="2800" dirty="0"/>
              <a:t>e delle associazioni di  settore  e  l'applicazione  delle  linee  di</a:t>
            </a:r>
          </a:p>
          <a:p>
            <a:r>
              <a:rPr lang="it-IT" sz="2800" dirty="0"/>
              <a:t>indirizzo per favorire il diritto allo studio degli </a:t>
            </a:r>
            <a:r>
              <a:rPr lang="it-IT" sz="2800" b="1" dirty="0"/>
              <a:t>alunni  adottati</a:t>
            </a:r>
            <a:r>
              <a:rPr lang="it-IT" sz="2800" dirty="0"/>
              <a:t>,</a:t>
            </a:r>
          </a:p>
          <a:p>
            <a:r>
              <a:rPr lang="it-IT" sz="2800" dirty="0"/>
              <a:t>emanate  dal  Ministero  dell'istruzione,  </a:t>
            </a:r>
            <a:r>
              <a:rPr lang="it-IT" sz="2800" dirty="0" err="1"/>
              <a:t>dell'universita'</a:t>
            </a:r>
            <a:r>
              <a:rPr lang="it-IT" sz="2800" dirty="0"/>
              <a:t>  e  della</a:t>
            </a:r>
          </a:p>
          <a:p>
            <a:r>
              <a:rPr lang="it-IT" sz="2800" dirty="0"/>
              <a:t>ricerca il 18 dicembre 2014; </a:t>
            </a:r>
            <a:r>
              <a:rPr lang="it-IT" altLang="it-IT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564570" y="1899137"/>
            <a:ext cx="976999" cy="2437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sz="1200" b="1" dirty="0">
                <a:solidFill>
                  <a:schemeClr val="accent6">
                    <a:lumMod val="50000"/>
                  </a:schemeClr>
                </a:solidFill>
              </a:rPr>
              <a:t>(COMMA 7) </a:t>
            </a:r>
          </a:p>
        </p:txBody>
      </p:sp>
    </p:spTree>
    <p:extLst>
      <p:ext uri="{BB962C8B-B14F-4D97-AF65-F5344CB8AC3E}">
        <p14:creationId xmlns:p14="http://schemas.microsoft.com/office/powerpoint/2010/main" val="180241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>
                <a:solidFill>
                  <a:schemeClr val="accent6">
                    <a:lumMod val="50000"/>
                  </a:schemeClr>
                </a:solidFill>
              </a:rPr>
              <a:t>OBIETTIVI FORMATIVI PRIORITARI </a:t>
            </a:r>
          </a:p>
          <a:p>
            <a:pPr>
              <a:lnSpc>
                <a:spcPct val="80000"/>
              </a:lnSpc>
            </a:pPr>
            <a:endParaRPr lang="it-IT" altLang="it-IT" sz="28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it-IT" sz="2800" dirty="0"/>
              <a:t> m) valorizzazione della  scuola  intesa  come  </a:t>
            </a:r>
            <a:r>
              <a:rPr lang="it-IT" sz="2800" dirty="0" err="1"/>
              <a:t>comunita'</a:t>
            </a:r>
            <a:r>
              <a:rPr lang="it-IT" sz="2800" dirty="0"/>
              <a:t>  attiva,</a:t>
            </a:r>
          </a:p>
          <a:p>
            <a:r>
              <a:rPr lang="it-IT" sz="2800" dirty="0"/>
              <a:t>aperta  al  territorio  e  in  grado  di   sviluppare   e   aumentare</a:t>
            </a:r>
          </a:p>
          <a:p>
            <a:r>
              <a:rPr lang="it-IT" sz="2800" b="1" dirty="0"/>
              <a:t>l'interazione con le famiglie </a:t>
            </a:r>
            <a:r>
              <a:rPr lang="it-IT" sz="2800" dirty="0"/>
              <a:t>e con la </a:t>
            </a:r>
            <a:r>
              <a:rPr lang="it-IT" sz="2800" dirty="0" err="1"/>
              <a:t>comunita'</a:t>
            </a:r>
            <a:r>
              <a:rPr lang="it-IT" sz="2800" dirty="0"/>
              <a:t> locale, comprese  le</a:t>
            </a:r>
          </a:p>
          <a:p>
            <a:r>
              <a:rPr lang="it-IT" sz="2800" dirty="0"/>
              <a:t>organizzazioni del terzo settore e le imprese; </a:t>
            </a:r>
          </a:p>
          <a:p>
            <a:r>
              <a:rPr lang="it-IT" sz="2800" dirty="0"/>
              <a:t>    n) </a:t>
            </a:r>
            <a:r>
              <a:rPr lang="it-IT" sz="2800" b="1" dirty="0"/>
              <a:t>apertura pomeridiana delle scuole </a:t>
            </a:r>
            <a:r>
              <a:rPr lang="it-IT" sz="2800" dirty="0"/>
              <a:t>e riduzione  del  numero  di</a:t>
            </a:r>
          </a:p>
          <a:p>
            <a:r>
              <a:rPr lang="it-IT" sz="2800" dirty="0"/>
              <a:t>alunni e di studenti per classe o  per  articolazioni  di  gruppi  di</a:t>
            </a:r>
          </a:p>
          <a:p>
            <a:r>
              <a:rPr lang="it-IT" sz="2800" dirty="0"/>
              <a:t>classi, anche con potenziamento del tempo scolastico o  rimodulazione</a:t>
            </a:r>
          </a:p>
          <a:p>
            <a:r>
              <a:rPr lang="it-IT" sz="2800" dirty="0"/>
              <a:t>del monte orario rispetto a quanto indicato dal regolamento di cui al</a:t>
            </a:r>
          </a:p>
          <a:p>
            <a:r>
              <a:rPr lang="it-IT" sz="2800" dirty="0"/>
              <a:t>decreto del Presidente della Repubblica 20 marzo 2009, n. 89; </a:t>
            </a:r>
          </a:p>
          <a:p>
            <a:r>
              <a:rPr lang="it-IT" sz="2800" dirty="0"/>
              <a:t>    o) incremento </a:t>
            </a:r>
            <a:r>
              <a:rPr lang="it-IT" sz="2800" b="1" dirty="0"/>
              <a:t>dell'alternanza scuola-lavoro </a:t>
            </a:r>
            <a:r>
              <a:rPr lang="it-IT" sz="2800" dirty="0"/>
              <a:t>nel secondo ciclo  </a:t>
            </a:r>
            <a:r>
              <a:rPr lang="it-IT" sz="2800" dirty="0" smtClean="0"/>
              <a:t>di istruzione</a:t>
            </a:r>
            <a:r>
              <a:rPr lang="it-IT" sz="2800" dirty="0"/>
              <a:t>; </a:t>
            </a:r>
          </a:p>
          <a:p>
            <a:endParaRPr lang="it-IT" sz="2800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564570" y="1899137"/>
            <a:ext cx="976999" cy="2437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sz="1200" b="1" dirty="0">
                <a:solidFill>
                  <a:schemeClr val="accent6">
                    <a:lumMod val="50000"/>
                  </a:schemeClr>
                </a:solidFill>
              </a:rPr>
              <a:t>(COMMA 7) </a:t>
            </a:r>
          </a:p>
        </p:txBody>
      </p:sp>
    </p:spTree>
    <p:extLst>
      <p:ext uri="{BB962C8B-B14F-4D97-AF65-F5344CB8AC3E}">
        <p14:creationId xmlns:p14="http://schemas.microsoft.com/office/powerpoint/2010/main" val="43056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>
                <a:solidFill>
                  <a:schemeClr val="accent6">
                    <a:lumMod val="50000"/>
                  </a:schemeClr>
                </a:solidFill>
              </a:rPr>
              <a:t>OBIETTIVI FORMATIVI PRIORITARI </a:t>
            </a:r>
          </a:p>
          <a:p>
            <a:pPr>
              <a:lnSpc>
                <a:spcPct val="80000"/>
              </a:lnSpc>
            </a:pPr>
            <a:endParaRPr lang="it-IT" altLang="it-IT" sz="2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it-IT" sz="2800" dirty="0"/>
          </a:p>
          <a:p>
            <a:r>
              <a:rPr lang="it-IT" sz="2800" dirty="0"/>
              <a:t>    </a:t>
            </a:r>
            <a:r>
              <a:rPr lang="it-IT" sz="3800" dirty="0"/>
              <a:t>p)  valorizzazione  di  </a:t>
            </a:r>
            <a:r>
              <a:rPr lang="it-IT" sz="3800" b="1" dirty="0"/>
              <a:t>percorsi  formativi  individualizzati   </a:t>
            </a:r>
            <a:r>
              <a:rPr lang="it-IT" sz="3800" dirty="0"/>
              <a:t>e</a:t>
            </a:r>
          </a:p>
          <a:p>
            <a:r>
              <a:rPr lang="it-IT" sz="3800" dirty="0"/>
              <a:t>coinvolgimento degli alunni e degli studenti; </a:t>
            </a:r>
          </a:p>
          <a:p>
            <a:r>
              <a:rPr lang="it-IT" sz="3800" dirty="0"/>
              <a:t>    q) individuazione  di  percorsi  e  di  sistemi  funzionali  alla</a:t>
            </a:r>
          </a:p>
          <a:p>
            <a:r>
              <a:rPr lang="it-IT" sz="3800" b="1" dirty="0" err="1"/>
              <a:t>premialita</a:t>
            </a:r>
            <a:r>
              <a:rPr lang="it-IT" sz="3800" b="1" dirty="0"/>
              <a:t>' e alla valorizzazione del merito  </a:t>
            </a:r>
            <a:r>
              <a:rPr lang="it-IT" sz="3800" dirty="0"/>
              <a:t>degli  alunni  e  </a:t>
            </a:r>
            <a:r>
              <a:rPr lang="it-IT" sz="3800" dirty="0" smtClean="0"/>
              <a:t>degli studenti</a:t>
            </a:r>
            <a:r>
              <a:rPr lang="it-IT" sz="3800" dirty="0"/>
              <a:t>; </a:t>
            </a:r>
          </a:p>
          <a:p>
            <a:r>
              <a:rPr lang="it-IT" sz="3800" dirty="0"/>
              <a:t>    r) alfabetizzazione e perfezionamento </a:t>
            </a:r>
            <a:r>
              <a:rPr lang="it-IT" sz="3800" b="1" dirty="0"/>
              <a:t>dell'italiano  come  lingua</a:t>
            </a:r>
          </a:p>
          <a:p>
            <a:r>
              <a:rPr lang="it-IT" sz="3800" b="1" dirty="0"/>
              <a:t>seconda </a:t>
            </a:r>
            <a:r>
              <a:rPr lang="it-IT" sz="3800" dirty="0"/>
              <a:t>attraverso corsi e laboratori per studenti di cittadinanza  o</a:t>
            </a:r>
          </a:p>
          <a:p>
            <a:r>
              <a:rPr lang="it-IT" sz="3800" dirty="0"/>
              <a:t>di lingua non italiana, da organizzare anche  in  collaborazione  con</a:t>
            </a:r>
          </a:p>
          <a:p>
            <a:r>
              <a:rPr lang="it-IT" sz="3800" dirty="0"/>
              <a:t>gli enti locali e il terzo settore, con l'apporto delle </a:t>
            </a:r>
            <a:r>
              <a:rPr lang="it-IT" sz="3800" dirty="0" err="1"/>
              <a:t>comunita'</a:t>
            </a:r>
            <a:r>
              <a:rPr lang="it-IT" sz="3800" dirty="0"/>
              <a:t>  di</a:t>
            </a:r>
          </a:p>
          <a:p>
            <a:r>
              <a:rPr lang="it-IT" sz="3800" dirty="0"/>
              <a:t>origine, delle famiglie e dei mediatori culturali; </a:t>
            </a:r>
          </a:p>
          <a:p>
            <a:r>
              <a:rPr lang="it-IT" sz="3800" dirty="0"/>
              <a:t>    s) definizione di un sistema di </a:t>
            </a:r>
            <a:r>
              <a:rPr lang="it-IT" sz="3800" b="1" dirty="0"/>
              <a:t>orientamento. </a:t>
            </a:r>
            <a:endParaRPr lang="it-IT" altLang="it-IT" sz="3800" b="1" dirty="0" smtClean="0"/>
          </a:p>
          <a:p>
            <a:pPr algn="just">
              <a:lnSpc>
                <a:spcPct val="80000"/>
              </a:lnSpc>
            </a:pPr>
            <a:endParaRPr lang="it-IT" altLang="it-IT" sz="3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457810" y="1559145"/>
            <a:ext cx="976999" cy="2437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sz="1200" b="1" dirty="0">
                <a:solidFill>
                  <a:schemeClr val="accent6">
                    <a:lumMod val="50000"/>
                  </a:schemeClr>
                </a:solidFill>
              </a:rPr>
              <a:t>(COMMA 7) </a:t>
            </a:r>
          </a:p>
        </p:txBody>
      </p:sp>
    </p:spTree>
    <p:extLst>
      <p:ext uri="{BB962C8B-B14F-4D97-AF65-F5344CB8AC3E}">
        <p14:creationId xmlns:p14="http://schemas.microsoft.com/office/powerpoint/2010/main" val="145889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Autonomia scolastica e offerta formativa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5-27)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L’ORGANICO DELL’AUTONOMIA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CONCORRE ALLA REALIZZAZIONE DEL POF TRIENNALE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CON ATTIVITA’ DI INSEGNAMENTO, DI POTENZAMENTO, DI SOSTEGNO, DI ORGANIZZAZIONE, DI PROGETTAZIONE E DI COORDINAMENTO</a:t>
            </a:r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56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Autonomia scolastica e offerta formativa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5-27)</a:t>
            </a:r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PIANO TRIENNALE DELL’AUTONOMIA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Viene definito attraverso una modifica dell’art. 3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Del D.P.R. 275/99</a:t>
            </a:r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74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numero diapositiva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fld id="{FF7CC5CC-9C9A-47D7-812E-479693EFF697}" type="slidenum">
              <a:rPr lang="it-IT" altLang="it-IT" sz="1400" b="0">
                <a:latin typeface="Arial" panose="020B0604020202020204" pitchFamily="34" charset="0"/>
              </a:rPr>
              <a:pPr algn="r" eaLnBrk="1" hangingPunct="1"/>
              <a:t>16</a:t>
            </a:fld>
            <a:endParaRPr lang="it-IT" altLang="it-IT" sz="1400" b="0">
              <a:latin typeface="Arial" panose="020B0604020202020204" pitchFamily="34" charset="0"/>
            </a:endParaRPr>
          </a:p>
        </p:txBody>
      </p:sp>
      <p:sp>
        <p:nvSpPr>
          <p:cNvPr id="263171" name="Text Box 3"/>
          <p:cNvSpPr txBox="1">
            <a:spLocks noChangeArrowheads="1"/>
          </p:cNvSpPr>
          <p:nvPr/>
        </p:nvSpPr>
        <p:spPr bwMode="auto">
          <a:xfrm>
            <a:off x="187683" y="412055"/>
            <a:ext cx="5400675" cy="969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Il </a:t>
            </a:r>
            <a:r>
              <a:rPr lang="it-IT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Consiglio di Istituto</a:t>
            </a:r>
          </a:p>
          <a:p>
            <a:pPr algn="r">
              <a:defRPr/>
            </a:pP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detta </a:t>
            </a:r>
          </a:p>
          <a:p>
            <a:pPr algn="r">
              <a:defRPr/>
            </a:pP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gli indirizzi generali </a:t>
            </a:r>
          </a:p>
          <a:p>
            <a:pPr algn="r">
              <a:defRPr/>
            </a:pP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dell’attività della scuola</a:t>
            </a:r>
          </a:p>
          <a:p>
            <a:pPr algn="r">
              <a:defRPr/>
            </a:pP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 le scelte generali </a:t>
            </a:r>
          </a:p>
          <a:p>
            <a:pPr algn="r">
              <a:defRPr/>
            </a:pP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 gestione e di </a:t>
            </a:r>
            <a:r>
              <a:rPr lang="it-IT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amministrazione</a:t>
            </a:r>
          </a:p>
          <a:p>
            <a:pPr algn="r">
              <a:defRPr/>
            </a:pPr>
            <a:endParaRPr lang="it-IT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defRPr/>
            </a:pPr>
            <a:endParaRPr lang="it-IT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defRPr/>
            </a:pPr>
            <a:endParaRPr lang="it-IT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defRPr/>
            </a:pPr>
            <a:endParaRPr lang="it-IT" sz="1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defRPr/>
            </a:pPr>
            <a:endParaRPr lang="it-IT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defRPr/>
            </a:pPr>
            <a:r>
              <a:rPr lang="it-IT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sulla </a:t>
            </a:r>
            <a:r>
              <a:rPr lang="it-IT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base di tali </a:t>
            </a:r>
            <a:r>
              <a:rPr lang="it-IT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indirizzi</a:t>
            </a:r>
            <a:endParaRPr lang="it-IT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defRPr/>
            </a:pPr>
            <a:endParaRPr lang="it-IT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defRPr/>
            </a:pP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 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Collegio dei Docenti </a:t>
            </a:r>
            <a:r>
              <a:rPr lang="it-IT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elabora il POF</a:t>
            </a:r>
          </a:p>
          <a:p>
            <a:pPr algn="r">
              <a:defRPr/>
            </a:pPr>
            <a:endParaRPr lang="it-IT" sz="12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defRPr/>
            </a:pPr>
            <a:r>
              <a:rPr lang="it-IT" sz="1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tenuto </a:t>
            </a:r>
            <a:r>
              <a:rPr lang="it-IT" sz="1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conto delle proposte e dei pareri formulati dagli organismi e dalle associazioni anche di fatto dei genitori e, per le scuole secondarie superiori, degli studenti </a:t>
            </a:r>
          </a:p>
          <a:p>
            <a:pPr algn="r">
              <a:defRPr/>
            </a:pPr>
            <a:endParaRPr lang="it-IT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defRPr/>
            </a:pPr>
            <a:r>
              <a:rPr lang="it-IT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 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Consiglio di 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Istituto </a:t>
            </a: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adotta </a:t>
            </a:r>
            <a:r>
              <a:rPr lang="it-IT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il  POF</a:t>
            </a:r>
          </a:p>
          <a:p>
            <a:pPr>
              <a:defRPr/>
            </a:pPr>
            <a:endParaRPr lang="it-IT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it-IT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defRPr/>
            </a:pPr>
            <a:endParaRPr lang="it-IT" sz="2000" dirty="0">
              <a:latin typeface="Verdana" pitchFamily="34" charset="0"/>
            </a:endParaRPr>
          </a:p>
          <a:p>
            <a:pPr>
              <a:defRPr/>
            </a:pPr>
            <a:endParaRPr lang="it-IT" dirty="0">
              <a:latin typeface="Verdana" pitchFamily="34" charset="0"/>
            </a:endParaRPr>
          </a:p>
          <a:p>
            <a:pPr>
              <a:defRPr/>
            </a:pPr>
            <a:endParaRPr lang="it-IT" dirty="0">
              <a:latin typeface="Verdana" pitchFamily="34" charset="0"/>
            </a:endParaRPr>
          </a:p>
          <a:p>
            <a:pPr>
              <a:defRPr/>
            </a:pPr>
            <a:endParaRPr lang="it-IT" dirty="0">
              <a:latin typeface="Verdana" pitchFamily="34" charset="0"/>
            </a:endParaRPr>
          </a:p>
          <a:p>
            <a:pPr>
              <a:defRPr/>
            </a:pPr>
            <a:endParaRPr lang="it-IT" dirty="0">
              <a:latin typeface="Verdana" pitchFamily="34" charset="0"/>
            </a:endParaRPr>
          </a:p>
          <a:p>
            <a:pPr>
              <a:defRPr/>
            </a:pPr>
            <a:endParaRPr lang="it-IT" dirty="0">
              <a:latin typeface="Verdana" pitchFamily="34" charset="0"/>
            </a:endParaRPr>
          </a:p>
          <a:p>
            <a:pPr>
              <a:defRPr/>
            </a:pPr>
            <a:endParaRPr lang="it-IT" dirty="0">
              <a:latin typeface="Verdana" pitchFamily="34" charset="0"/>
            </a:endParaRPr>
          </a:p>
          <a:p>
            <a:pPr>
              <a:defRPr/>
            </a:pPr>
            <a:endParaRPr lang="it-IT" dirty="0">
              <a:latin typeface="Verdana" pitchFamily="34" charset="0"/>
            </a:endParaRPr>
          </a:p>
          <a:p>
            <a:pPr>
              <a:defRPr/>
            </a:pPr>
            <a:endParaRPr lang="it-IT" dirty="0">
              <a:latin typeface="Verdana" pitchFamily="34" charset="0"/>
            </a:endParaRPr>
          </a:p>
          <a:p>
            <a:pPr>
              <a:defRPr/>
            </a:pPr>
            <a:endParaRPr lang="it-IT" dirty="0">
              <a:latin typeface="Verdana" pitchFamily="34" charset="0"/>
            </a:endParaRPr>
          </a:p>
          <a:p>
            <a:pPr>
              <a:defRPr/>
            </a:pPr>
            <a:endParaRPr lang="it-IT" dirty="0">
              <a:latin typeface="Verdana" pitchFamily="34" charset="0"/>
            </a:endParaRPr>
          </a:p>
          <a:p>
            <a:pPr>
              <a:defRPr/>
            </a:pPr>
            <a:endParaRPr lang="it-IT" dirty="0">
              <a:latin typeface="Verdana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234850" y="412055"/>
            <a:ext cx="533037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it-IT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Il </a:t>
            </a: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dirigente scolastico </a:t>
            </a:r>
            <a:endParaRPr lang="it-IT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detta </a:t>
            </a:r>
          </a:p>
          <a:p>
            <a:pPr>
              <a:defRPr/>
            </a:pP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gli </a:t>
            </a:r>
            <a:r>
              <a:rPr lang="it-IT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indirizzi </a:t>
            </a:r>
          </a:p>
          <a:p>
            <a:pPr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 le attività  della </a:t>
            </a: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scuola</a:t>
            </a:r>
          </a:p>
          <a:p>
            <a:pPr>
              <a:defRPr/>
            </a:pP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it-IT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delle scelte </a:t>
            </a:r>
          </a:p>
          <a:p>
            <a:pPr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 </a:t>
            </a: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gestione e di </a:t>
            </a:r>
            <a:r>
              <a:rPr lang="it-IT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amministrazione</a:t>
            </a:r>
          </a:p>
          <a:p>
            <a:pPr>
              <a:defRPr/>
            </a:pPr>
            <a:endParaRPr lang="it-IT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defRPr/>
            </a:pPr>
            <a:r>
              <a:rPr lang="it-IT" sz="1200" b="1" dirty="0" smtClean="0">
                <a:solidFill>
                  <a:schemeClr val="accent6">
                    <a:lumMod val="50000"/>
                  </a:schemeClr>
                </a:solidFill>
              </a:rPr>
              <a:t>Promuovendo i necessari rapporti con enti locali, diverse realtà istituzionali, culturali, sociali ed economiche </a:t>
            </a:r>
          </a:p>
          <a:p>
            <a:pPr>
              <a:defRPr/>
            </a:pPr>
            <a:r>
              <a:rPr lang="it-IT" sz="1200" b="1" dirty="0" smtClean="0">
                <a:solidFill>
                  <a:schemeClr val="accent6">
                    <a:lumMod val="50000"/>
                  </a:schemeClr>
                </a:solidFill>
              </a:rPr>
              <a:t>Tenendo conto delle proposte </a:t>
            </a:r>
            <a:r>
              <a:rPr lang="it-IT" sz="1200" b="1" dirty="0">
                <a:solidFill>
                  <a:schemeClr val="accent6">
                    <a:lumMod val="50000"/>
                  </a:schemeClr>
                </a:solidFill>
              </a:rPr>
              <a:t>e dei pareri formulati dagli organismi e dalle associazioni dei genitori e, per le scuole secondarie superiori, degli </a:t>
            </a:r>
            <a:r>
              <a:rPr lang="it-IT" sz="1200" b="1" dirty="0" smtClean="0">
                <a:solidFill>
                  <a:schemeClr val="accent6">
                    <a:lumMod val="50000"/>
                  </a:schemeClr>
                </a:solidFill>
              </a:rPr>
              <a:t>studenti</a:t>
            </a:r>
          </a:p>
          <a:p>
            <a:pPr>
              <a:defRPr/>
            </a:pPr>
            <a:r>
              <a:rPr lang="it-IT" sz="1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it-IT" sz="12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defRPr/>
            </a:pPr>
            <a:endParaRPr lang="it-IT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defRPr/>
            </a:pPr>
            <a:r>
              <a:rPr lang="it-IT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sulla </a:t>
            </a:r>
            <a:r>
              <a:rPr lang="it-IT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base di tali indirizzi</a:t>
            </a:r>
          </a:p>
          <a:p>
            <a:pPr>
              <a:defRPr/>
            </a:pP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il 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Collegio dei Docenti </a:t>
            </a:r>
            <a:r>
              <a:rPr lang="it-IT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elabora il POF</a:t>
            </a:r>
          </a:p>
          <a:p>
            <a:pPr>
              <a:defRPr/>
            </a:pPr>
            <a:endParaRPr lang="it-IT" sz="1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it-IT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it-IT" sz="2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il 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Consiglio di 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Istituto </a:t>
            </a: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approva  </a:t>
            </a:r>
            <a:r>
              <a:rPr lang="it-IT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il  POF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826021" y="-69630"/>
            <a:ext cx="4542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IL PERCORSO DI APPROVAZIONE DEL POF</a:t>
            </a:r>
            <a:endParaRPr lang="it-IT" sz="2000" b="1" dirty="0"/>
          </a:p>
        </p:txBody>
      </p:sp>
      <p:sp>
        <p:nvSpPr>
          <p:cNvPr id="5" name="Esplosione 2 4"/>
          <p:cNvSpPr/>
          <p:nvPr/>
        </p:nvSpPr>
        <p:spPr>
          <a:xfrm rot="218126">
            <a:off x="194478" y="258561"/>
            <a:ext cx="2392917" cy="1957658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chemeClr val="tx1"/>
                </a:solidFill>
              </a:rPr>
              <a:t>PRIMA  DELLA RIFORMA</a:t>
            </a:r>
            <a:endParaRPr lang="it-IT" sz="1600" b="1" dirty="0">
              <a:solidFill>
                <a:schemeClr val="tx1"/>
              </a:solidFill>
            </a:endParaRPr>
          </a:p>
        </p:txBody>
      </p:sp>
      <p:sp>
        <p:nvSpPr>
          <p:cNvPr id="15" name="Esplosione 2 14"/>
          <p:cNvSpPr/>
          <p:nvPr/>
        </p:nvSpPr>
        <p:spPr>
          <a:xfrm rot="218126">
            <a:off x="9606788" y="73894"/>
            <a:ext cx="2392917" cy="1957658"/>
          </a:xfrm>
          <a:prstGeom prst="irregularSeal2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chemeClr val="tx1"/>
                </a:solidFill>
              </a:rPr>
              <a:t>DOPO LA  RIFORMA</a:t>
            </a:r>
            <a:endParaRPr lang="it-IT" sz="16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4786200" y="758880"/>
              <a:ext cx="857880" cy="36648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70360" y="695520"/>
                <a:ext cx="889560" cy="49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6206040" y="767880"/>
              <a:ext cx="964800" cy="37548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90200" y="704520"/>
                <a:ext cx="996480" cy="50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3643200" y="4241520"/>
              <a:ext cx="1081080" cy="50040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27360" y="4178160"/>
                <a:ext cx="1112760" cy="62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9117360" y="4241520"/>
              <a:ext cx="982440" cy="56304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101160" y="4178160"/>
                <a:ext cx="1014480" cy="68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Input penna 11"/>
              <p14:cNvContentPartPr/>
              <p14:nvPr/>
            </p14:nvContentPartPr>
            <p14:xfrm>
              <a:off x="8947440" y="5670360"/>
              <a:ext cx="1107720" cy="64332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931600" y="5607000"/>
                <a:ext cx="1139400" cy="77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" name="Input penna 12"/>
              <p14:cNvContentPartPr/>
              <p14:nvPr/>
            </p14:nvContentPartPr>
            <p14:xfrm>
              <a:off x="3732480" y="5616720"/>
              <a:ext cx="1009440" cy="69696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716640" y="5553360"/>
                <a:ext cx="1041120" cy="823680"/>
              </a:xfrm>
              <a:prstGeom prst="rect">
                <a:avLst/>
              </a:prstGeom>
            </p:spPr>
          </p:pic>
        </mc:Fallback>
      </mc:AlternateContent>
      <p:cxnSp>
        <p:nvCxnSpPr>
          <p:cNvPr id="17" name="Connettore 1 16"/>
          <p:cNvCxnSpPr/>
          <p:nvPr/>
        </p:nvCxnSpPr>
        <p:spPr>
          <a:xfrm>
            <a:off x="5924281" y="412055"/>
            <a:ext cx="12880" cy="5834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87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fld id="{ACBC5C23-9748-49D7-8255-6645CCDE6821}" type="slidenum">
              <a:rPr lang="it-IT" altLang="it-IT" sz="1400" b="0">
                <a:latin typeface="Arial" panose="020B0604020202020204" pitchFamily="34" charset="0"/>
              </a:rPr>
              <a:pPr algn="r" eaLnBrk="1" hangingPunct="1"/>
              <a:t>17</a:t>
            </a:fld>
            <a:endParaRPr lang="it-IT" altLang="it-IT" sz="1400" b="0">
              <a:latin typeface="Arial" panose="020B0604020202020204" pitchFamily="34" charset="0"/>
            </a:endParaRPr>
          </a:p>
        </p:txBody>
      </p:sp>
      <p:sp>
        <p:nvSpPr>
          <p:cNvPr id="261123" name="Text Box 3"/>
          <p:cNvSpPr txBox="1">
            <a:spLocks noChangeArrowheads="1"/>
          </p:cNvSpPr>
          <p:nvPr/>
        </p:nvSpPr>
        <p:spPr bwMode="auto">
          <a:xfrm>
            <a:off x="2475875" y="523863"/>
            <a:ext cx="5400675" cy="1003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ELEMENTI COSTITUTIVI DEL POF</a:t>
            </a:r>
          </a:p>
          <a:p>
            <a:pPr algn="ctr">
              <a:defRPr/>
            </a:pPr>
            <a:r>
              <a:rPr lang="it-IT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DOPO LA RIFORMA </a:t>
            </a:r>
            <a:endParaRPr lang="it-IT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it-IT" dirty="0" smtClean="0"/>
          </a:p>
          <a:p>
            <a:pPr algn="ctr">
              <a:defRPr/>
            </a:pP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it-IT" sz="2000" b="1" dirty="0" smtClean="0"/>
              <a:t>il </a:t>
            </a:r>
            <a:r>
              <a:rPr lang="it-IT" sz="2400" b="1" dirty="0" smtClean="0">
                <a:solidFill>
                  <a:srgbClr val="FF0000"/>
                </a:solidFill>
              </a:rPr>
              <a:t>POF</a:t>
            </a:r>
            <a:r>
              <a:rPr lang="it-IT" sz="2000" b="1" dirty="0" smtClean="0">
                <a:solidFill>
                  <a:srgbClr val="CC0066"/>
                </a:solidFill>
              </a:rPr>
              <a:t> </a:t>
            </a:r>
            <a:r>
              <a:rPr lang="it-IT" sz="2000" b="1" dirty="0" smtClean="0"/>
              <a:t>  è il documento  fondamentale costitutivo  dell’identità culturale e progettuale  delle istituzioni  scolastiche ed esplicita </a:t>
            </a:r>
            <a:r>
              <a:rPr lang="it-IT" sz="2000" b="1" dirty="0"/>
              <a:t>la progettazione</a:t>
            </a:r>
          </a:p>
          <a:p>
            <a:pPr algn="ctr">
              <a:defRPr/>
            </a:pPr>
            <a:endParaRPr lang="it-IT" sz="2000" b="1" dirty="0"/>
          </a:p>
          <a:p>
            <a:pPr algn="ctr">
              <a:defRPr/>
            </a:pPr>
            <a:r>
              <a:rPr lang="it-IT" sz="2000" b="1" dirty="0"/>
              <a:t> curricolare</a:t>
            </a:r>
          </a:p>
          <a:p>
            <a:pPr algn="ctr">
              <a:defRPr/>
            </a:pPr>
            <a:endParaRPr lang="it-IT" sz="2000" b="1" dirty="0"/>
          </a:p>
          <a:p>
            <a:pPr algn="ctr">
              <a:defRPr/>
            </a:pPr>
            <a:r>
              <a:rPr lang="it-IT" sz="2000" b="1" dirty="0"/>
              <a:t>extracurricolare</a:t>
            </a:r>
          </a:p>
          <a:p>
            <a:pPr algn="ctr">
              <a:defRPr/>
            </a:pPr>
            <a:endParaRPr lang="it-IT" sz="2000" b="1" dirty="0"/>
          </a:p>
          <a:p>
            <a:pPr algn="ctr">
              <a:defRPr/>
            </a:pPr>
            <a:r>
              <a:rPr lang="it-IT" sz="2000" b="1" dirty="0"/>
              <a:t>educativa</a:t>
            </a:r>
          </a:p>
          <a:p>
            <a:pPr algn="ctr">
              <a:defRPr/>
            </a:pPr>
            <a:endParaRPr lang="it-IT" sz="2000" b="1" dirty="0"/>
          </a:p>
          <a:p>
            <a:pPr algn="ctr">
              <a:defRPr/>
            </a:pPr>
            <a:r>
              <a:rPr lang="it-IT" sz="2000" b="1" dirty="0"/>
              <a:t>organizzativa</a:t>
            </a:r>
          </a:p>
          <a:p>
            <a:pPr algn="ctr">
              <a:defRPr/>
            </a:pPr>
            <a:endParaRPr lang="it-IT" sz="2000" b="1" dirty="0"/>
          </a:p>
          <a:p>
            <a:pPr algn="ctr">
              <a:defRPr/>
            </a:pPr>
            <a:endParaRPr lang="it-IT" sz="2000" b="1" dirty="0"/>
          </a:p>
          <a:p>
            <a:pPr algn="ctr">
              <a:defRPr/>
            </a:pPr>
            <a:r>
              <a:rPr lang="it-IT" sz="2000" b="1" dirty="0"/>
              <a:t>delle istituzioni scolastiche autonome</a:t>
            </a:r>
          </a:p>
          <a:p>
            <a:pPr algn="ctr">
              <a:defRPr/>
            </a:pPr>
            <a:endParaRPr lang="it-IT" sz="2000" b="1" dirty="0"/>
          </a:p>
          <a:p>
            <a:pPr algn="ctr">
              <a:defRPr/>
            </a:pPr>
            <a:endParaRPr lang="it-IT" sz="2000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32901">
            <a:off x="8180231" y="1412114"/>
            <a:ext cx="3695700" cy="34671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 rot="16013352">
            <a:off x="8865806" y="2716629"/>
            <a:ext cx="1269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400" b="1" dirty="0" smtClean="0">
                <a:latin typeface="Comic Sans MS" panose="030F0702030302020204" pitchFamily="66" charset="0"/>
              </a:rPr>
              <a:t>POF</a:t>
            </a:r>
          </a:p>
          <a:p>
            <a:pPr algn="ctr"/>
            <a:r>
              <a:rPr lang="it-IT" sz="1400" b="1" dirty="0" smtClean="0">
                <a:latin typeface="Comic Sans MS" panose="030F0702030302020204" pitchFamily="66" charset="0"/>
              </a:rPr>
              <a:t>TRIENNALE</a:t>
            </a:r>
            <a:endParaRPr lang="it-IT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40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fld id="{ACBC5C23-9748-49D7-8255-6645CCDE6821}" type="slidenum">
              <a:rPr lang="it-IT" altLang="it-IT" sz="1400" b="0">
                <a:latin typeface="Arial" panose="020B0604020202020204" pitchFamily="34" charset="0"/>
              </a:rPr>
              <a:pPr algn="r" eaLnBrk="1" hangingPunct="1"/>
              <a:t>18</a:t>
            </a:fld>
            <a:endParaRPr lang="it-IT" altLang="it-IT" sz="1400" b="0">
              <a:latin typeface="Arial" panose="020B0604020202020204" pitchFamily="34" charset="0"/>
            </a:endParaRPr>
          </a:p>
        </p:txBody>
      </p:sp>
      <p:sp>
        <p:nvSpPr>
          <p:cNvPr id="261123" name="Text Box 3"/>
          <p:cNvSpPr txBox="1">
            <a:spLocks noChangeArrowheads="1"/>
          </p:cNvSpPr>
          <p:nvPr/>
        </p:nvSpPr>
        <p:spPr bwMode="auto">
          <a:xfrm>
            <a:off x="2475875" y="523863"/>
            <a:ext cx="5400675" cy="1003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ELEMENTI COSTITUTIVI DEL POF</a:t>
            </a:r>
          </a:p>
          <a:p>
            <a:pPr algn="ctr">
              <a:defRPr/>
            </a:pPr>
            <a:r>
              <a:rPr lang="it-IT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DOPO LA RIFORMA </a:t>
            </a:r>
            <a:endParaRPr lang="it-IT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it-IT" dirty="0" smtClean="0"/>
          </a:p>
          <a:p>
            <a:pPr algn="ctr">
              <a:defRPr/>
            </a:pP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Blip>
                <a:blip r:embed="rId2"/>
              </a:buBlip>
              <a:defRPr/>
            </a:pPr>
            <a:r>
              <a:rPr lang="it-IT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il </a:t>
            </a:r>
            <a:r>
              <a:rPr lang="it-IT" sz="2000" b="1" dirty="0">
                <a:solidFill>
                  <a:srgbClr val="FF0000"/>
                </a:solidFill>
              </a:rPr>
              <a:t>POF</a:t>
            </a:r>
            <a:r>
              <a:rPr lang="it-IT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2000" b="1" dirty="0"/>
              <a:t>è coerente con gli obiettivi generali ed educativi  dei diversi tipi e indirizzi di studi </a:t>
            </a:r>
          </a:p>
          <a:p>
            <a:pPr algn="ctr">
              <a:defRPr/>
            </a:pPr>
            <a:r>
              <a:rPr lang="it-IT" sz="2000" b="1" dirty="0"/>
              <a:t>determinati a livello nazionale</a:t>
            </a:r>
          </a:p>
          <a:p>
            <a:pPr algn="ctr">
              <a:defRPr/>
            </a:pPr>
            <a:endParaRPr lang="it-IT" sz="2000" b="1" dirty="0"/>
          </a:p>
          <a:p>
            <a:pPr algn="ctr">
              <a:buFontTx/>
              <a:buBlip>
                <a:blip r:embed="rId2"/>
              </a:buBlip>
              <a:defRPr/>
            </a:pPr>
            <a:r>
              <a:rPr lang="it-IT" sz="2000" b="1" dirty="0"/>
              <a:t> riflette le esigenze del contesto culturale, sociale ed economico della realtà locale, </a:t>
            </a:r>
          </a:p>
          <a:p>
            <a:pPr algn="ctr">
              <a:defRPr/>
            </a:pPr>
            <a:r>
              <a:rPr lang="it-IT" sz="2000" b="1" dirty="0"/>
              <a:t>tenendo conto della </a:t>
            </a:r>
          </a:p>
          <a:p>
            <a:pPr algn="ctr">
              <a:defRPr/>
            </a:pPr>
            <a:r>
              <a:rPr lang="it-IT" sz="2000" b="1" dirty="0"/>
              <a:t>programmazione territoriale</a:t>
            </a:r>
          </a:p>
          <a:p>
            <a:pPr algn="ctr">
              <a:defRPr/>
            </a:pPr>
            <a:r>
              <a:rPr lang="it-IT" sz="2000" b="1" dirty="0"/>
              <a:t>dell’offerta formativa</a:t>
            </a:r>
          </a:p>
          <a:p>
            <a:pPr algn="ctr">
              <a:defRPr/>
            </a:pPr>
            <a:endParaRPr lang="it-IT" sz="2000" b="1" dirty="0"/>
          </a:p>
          <a:p>
            <a:pPr algn="ctr">
              <a:buFontTx/>
              <a:buBlip>
                <a:blip r:embed="rId2"/>
              </a:buBlip>
              <a:defRPr/>
            </a:pPr>
            <a:r>
              <a:rPr lang="it-IT" sz="2000" b="1" dirty="0"/>
              <a:t> comprende e riconosce le diverse opzioni metodologiche, anche di gruppi minoritari, e valorizza le corrispondenti professionalità</a:t>
            </a:r>
          </a:p>
          <a:p>
            <a:pPr algn="ctr">
              <a:defRPr/>
            </a:pPr>
            <a:endParaRPr lang="it-IT" sz="2000" b="1" dirty="0">
              <a:latin typeface="Verdana" pitchFamily="34" charset="0"/>
            </a:endParaRPr>
          </a:p>
          <a:p>
            <a:pPr>
              <a:defRPr/>
            </a:pPr>
            <a:endParaRPr lang="it-IT" sz="2000" b="1" dirty="0">
              <a:latin typeface="Verdana" pitchFamily="34" charset="0"/>
            </a:endParaRPr>
          </a:p>
          <a:p>
            <a:pPr algn="ctr">
              <a:defRPr/>
            </a:pPr>
            <a:endParaRPr lang="it-IT" sz="2000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32901">
            <a:off x="8180231" y="1412114"/>
            <a:ext cx="3695700" cy="34671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 rot="16013352">
            <a:off x="8865806" y="2716629"/>
            <a:ext cx="1269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400" b="1" dirty="0" smtClean="0">
                <a:latin typeface="Comic Sans MS" panose="030F0702030302020204" pitchFamily="66" charset="0"/>
              </a:rPr>
              <a:t>POF</a:t>
            </a:r>
          </a:p>
          <a:p>
            <a:pPr algn="ctr"/>
            <a:r>
              <a:rPr lang="it-IT" sz="1400" b="1" dirty="0" smtClean="0">
                <a:latin typeface="Comic Sans MS" panose="030F0702030302020204" pitchFamily="66" charset="0"/>
              </a:rPr>
              <a:t>TRIENNALE</a:t>
            </a:r>
            <a:endParaRPr lang="it-IT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55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fld id="{ACBC5C23-9748-49D7-8255-6645CCDE6821}" type="slidenum">
              <a:rPr lang="it-IT" altLang="it-IT" sz="1400" b="0">
                <a:latin typeface="Arial" panose="020B0604020202020204" pitchFamily="34" charset="0"/>
              </a:rPr>
              <a:pPr algn="r" eaLnBrk="1" hangingPunct="1"/>
              <a:t>19</a:t>
            </a:fld>
            <a:endParaRPr lang="it-IT" altLang="it-IT" sz="1400" b="0">
              <a:latin typeface="Arial" panose="020B0604020202020204" pitchFamily="34" charset="0"/>
            </a:endParaRPr>
          </a:p>
        </p:txBody>
      </p:sp>
      <p:sp>
        <p:nvSpPr>
          <p:cNvPr id="261123" name="Text Box 3"/>
          <p:cNvSpPr txBox="1">
            <a:spLocks noChangeArrowheads="1"/>
          </p:cNvSpPr>
          <p:nvPr/>
        </p:nvSpPr>
        <p:spPr bwMode="auto">
          <a:xfrm>
            <a:off x="940159" y="523863"/>
            <a:ext cx="7495504" cy="984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ELEMENTI COSTITUTIVI DEL POF</a:t>
            </a:r>
          </a:p>
          <a:p>
            <a:pPr algn="ctr">
              <a:defRPr/>
            </a:pPr>
            <a:r>
              <a:rPr lang="it-IT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DOPO LA RIFORMA </a:t>
            </a:r>
            <a:endParaRPr lang="it-IT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it-IT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Blip>
                <a:blip r:embed="rId2"/>
              </a:buBlip>
              <a:defRPr/>
            </a:pPr>
            <a:r>
              <a:rPr lang="it-IT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il </a:t>
            </a:r>
            <a:r>
              <a:rPr lang="it-IT" sz="3200" b="1" dirty="0">
                <a:solidFill>
                  <a:srgbClr val="FF0000"/>
                </a:solidFill>
              </a:rPr>
              <a:t>POF</a:t>
            </a:r>
            <a:r>
              <a:rPr lang="it-IT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3200" b="1" dirty="0" smtClean="0"/>
              <a:t>indica:</a:t>
            </a:r>
          </a:p>
          <a:p>
            <a:pPr algn="ctr">
              <a:defRPr/>
            </a:pPr>
            <a:endParaRPr lang="it-IT" sz="2000" b="1" dirty="0" smtClean="0"/>
          </a:p>
          <a:p>
            <a:pPr algn="ctr">
              <a:defRPr/>
            </a:pPr>
            <a:r>
              <a:rPr lang="it-IT" sz="2000" b="1" u="sng" dirty="0" smtClean="0"/>
              <a:t>gli insegnamenti e le discipline  </a:t>
            </a:r>
            <a:r>
              <a:rPr lang="it-IT" sz="2000" b="1" dirty="0" smtClean="0"/>
              <a:t>necessari per la copertura:</a:t>
            </a:r>
          </a:p>
          <a:p>
            <a:pPr algn="ctr">
              <a:defRPr/>
            </a:pPr>
            <a:endParaRPr lang="it-IT" sz="2000" b="1" dirty="0"/>
          </a:p>
          <a:p>
            <a:pPr algn="ctr">
              <a:defRPr/>
            </a:pPr>
            <a:r>
              <a:rPr lang="it-IT" sz="2000" b="1" dirty="0" smtClean="0"/>
              <a:t>      Del fabbisogno  di posti comuni e di sostegno</a:t>
            </a:r>
          </a:p>
          <a:p>
            <a:pPr algn="ctr">
              <a:defRPr/>
            </a:pPr>
            <a:r>
              <a:rPr lang="it-IT" sz="2000" b="1" dirty="0"/>
              <a:t> </a:t>
            </a:r>
            <a:r>
              <a:rPr lang="it-IT" sz="2000" b="1" dirty="0" smtClean="0"/>
              <a:t>                     Del fabbisogno dei posti per il potenziamento dell’O.F.</a:t>
            </a:r>
          </a:p>
          <a:p>
            <a:pPr algn="ctr">
              <a:defRPr/>
            </a:pPr>
            <a:endParaRPr lang="it-IT" sz="2000" b="1" dirty="0"/>
          </a:p>
          <a:p>
            <a:pPr algn="ctr">
              <a:defRPr/>
            </a:pPr>
            <a:endParaRPr lang="it-IT" sz="2000" b="1" dirty="0" smtClean="0"/>
          </a:p>
          <a:p>
            <a:pPr algn="ctr">
              <a:defRPr/>
            </a:pPr>
            <a:r>
              <a:rPr lang="it-IT" sz="2000" b="1" u="sng" dirty="0" smtClean="0"/>
              <a:t> il fabbisogno di posti del personale  A.T.A.</a:t>
            </a:r>
          </a:p>
          <a:p>
            <a:pPr algn="ctr">
              <a:defRPr/>
            </a:pPr>
            <a:endParaRPr lang="it-IT" sz="2000" b="1" dirty="0" smtClean="0"/>
          </a:p>
          <a:p>
            <a:pPr algn="ctr">
              <a:defRPr/>
            </a:pPr>
            <a:endParaRPr lang="it-IT" sz="2000" b="1" dirty="0"/>
          </a:p>
          <a:p>
            <a:pPr algn="ctr">
              <a:defRPr/>
            </a:pPr>
            <a:r>
              <a:rPr lang="it-IT" sz="2000" b="1" dirty="0" smtClean="0"/>
              <a:t> </a:t>
            </a:r>
            <a:r>
              <a:rPr lang="it-IT" sz="2000" b="1" u="sng" dirty="0" smtClean="0"/>
              <a:t>il fabbisogno di infrastrutture e di attrezzature materiali </a:t>
            </a:r>
          </a:p>
          <a:p>
            <a:pPr algn="ctr">
              <a:defRPr/>
            </a:pPr>
            <a:endParaRPr lang="it-IT" sz="2000" b="1" u="sng" dirty="0" smtClean="0"/>
          </a:p>
          <a:p>
            <a:pPr algn="ctr">
              <a:defRPr/>
            </a:pPr>
            <a:endParaRPr lang="it-IT" sz="2000" b="1" dirty="0"/>
          </a:p>
          <a:p>
            <a:pPr algn="ctr">
              <a:defRPr/>
            </a:pPr>
            <a:r>
              <a:rPr lang="it-IT" sz="2000" b="1" u="sng" dirty="0" smtClean="0"/>
              <a:t>I piani di miglioramento presenti nel RAV</a:t>
            </a:r>
          </a:p>
          <a:p>
            <a:pPr algn="ctr">
              <a:buFontTx/>
              <a:buBlip>
                <a:blip r:embed="rId2"/>
              </a:buBlip>
              <a:defRPr/>
            </a:pPr>
            <a:endParaRPr lang="it-IT" sz="2000" b="1" u="sng" dirty="0">
              <a:latin typeface="Verdana" pitchFamily="34" charset="0"/>
            </a:endParaRPr>
          </a:p>
          <a:p>
            <a:pPr>
              <a:defRPr/>
            </a:pPr>
            <a:endParaRPr lang="it-IT" sz="2000" b="1" dirty="0">
              <a:latin typeface="Verdana" pitchFamily="34" charset="0"/>
            </a:endParaRPr>
          </a:p>
          <a:p>
            <a:pPr algn="ctr">
              <a:defRPr/>
            </a:pPr>
            <a:endParaRPr lang="it-IT" sz="2000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  <a:p>
            <a:pPr>
              <a:defRPr/>
            </a:pPr>
            <a:endParaRPr lang="it-IT" b="1" dirty="0">
              <a:latin typeface="Verdana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32901">
            <a:off x="8682507" y="1463630"/>
            <a:ext cx="3695700" cy="34671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 rot="15852097">
            <a:off x="9368599" y="2768941"/>
            <a:ext cx="1269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400" b="1" dirty="0" smtClean="0">
                <a:latin typeface="Comic Sans MS" panose="030F0702030302020204" pitchFamily="66" charset="0"/>
              </a:rPr>
              <a:t>POF</a:t>
            </a:r>
          </a:p>
          <a:p>
            <a:pPr algn="ctr"/>
            <a:r>
              <a:rPr lang="it-IT" sz="1400" b="1" dirty="0" smtClean="0">
                <a:latin typeface="Comic Sans MS" panose="030F0702030302020204" pitchFamily="66" charset="0"/>
              </a:rPr>
              <a:t>TRIENNALE</a:t>
            </a:r>
            <a:endParaRPr lang="it-IT" sz="1400" b="1" dirty="0">
              <a:latin typeface="Comic Sans MS" panose="030F0702030302020204" pitchFamily="66" charset="0"/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1698057" y="2950852"/>
            <a:ext cx="437495" cy="339699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1916805" y="3271233"/>
            <a:ext cx="437495" cy="339699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940159" y="2255393"/>
            <a:ext cx="477454" cy="4878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1698057" y="4094722"/>
            <a:ext cx="477454" cy="4878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1065592" y="4981388"/>
            <a:ext cx="477454" cy="4878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1698057" y="5874510"/>
            <a:ext cx="477454" cy="4878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49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it-IT" altLang="it-IT" sz="2000" b="1" dirty="0" smtClean="0"/>
          </a:p>
          <a:p>
            <a:pPr eaLnBrk="1" hangingPunct="1">
              <a:lnSpc>
                <a:spcPct val="80000"/>
              </a:lnSpc>
            </a:pPr>
            <a:endParaRPr lang="it-IT" altLang="it-IT" sz="2000" b="1" dirty="0"/>
          </a:p>
          <a:p>
            <a:pPr eaLnBrk="1" hangingPunct="1">
              <a:lnSpc>
                <a:spcPct val="80000"/>
              </a:lnSpc>
            </a:pPr>
            <a:endParaRPr lang="it-IT" altLang="it-IT" sz="2000" b="1" dirty="0" smtClean="0"/>
          </a:p>
          <a:p>
            <a:pPr eaLnBrk="1" hangingPunct="1">
              <a:lnSpc>
                <a:spcPct val="80000"/>
              </a:lnSpc>
            </a:pPr>
            <a:endParaRPr lang="it-IT" altLang="it-IT" sz="4000" b="1" dirty="0" smtClean="0"/>
          </a:p>
          <a:p>
            <a:pPr eaLnBrk="1" hangingPunct="1">
              <a:lnSpc>
                <a:spcPct val="80000"/>
              </a:lnSpc>
            </a:pPr>
            <a:endParaRPr lang="it-IT" altLang="it-IT" sz="4000" b="1" dirty="0" smtClean="0"/>
          </a:p>
          <a:p>
            <a:pPr>
              <a:lnSpc>
                <a:spcPct val="80000"/>
              </a:lnSpc>
            </a:pPr>
            <a:endParaRPr lang="it-IT" altLang="it-IT" sz="33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66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66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6600" b="1" dirty="0" smtClean="0">
                <a:solidFill>
                  <a:srgbClr val="C00000"/>
                </a:solidFill>
              </a:rPr>
              <a:t>n.107</a:t>
            </a:r>
            <a:endParaRPr lang="it-IT" altLang="it-IT" sz="1800" b="1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endParaRPr lang="it-IT" altLang="it-IT" sz="6600" b="1" dirty="0">
              <a:solidFill>
                <a:srgbClr val="C00000"/>
              </a:solidFill>
            </a:endParaRPr>
          </a:p>
          <a:p>
            <a:pPr algn="l">
              <a:lnSpc>
                <a:spcPct val="80000"/>
              </a:lnSpc>
            </a:pPr>
            <a:r>
              <a:rPr lang="it-IT" altLang="it-IT" sz="4000" b="1" dirty="0"/>
              <a:t>Il testo della legge approvata in prima lettura  al Senato si compone di 26 articoli.</a:t>
            </a:r>
          </a:p>
          <a:p>
            <a:pPr algn="l">
              <a:lnSpc>
                <a:spcPct val="80000"/>
              </a:lnSpc>
            </a:pPr>
            <a:r>
              <a:rPr lang="it-IT" altLang="it-IT" sz="4000" b="1" dirty="0"/>
              <a:t>Nel passaggio alla Camera tutte le modifiche proposte vengono portate in votazione  sotto forma di un maxi-emendamento di un solo articolo (art. 1) comprendente 212 commi.</a:t>
            </a:r>
          </a:p>
          <a:p>
            <a:pPr algn="l">
              <a:lnSpc>
                <a:spcPct val="80000"/>
              </a:lnSpc>
            </a:pPr>
            <a:r>
              <a:rPr lang="it-IT" altLang="it-IT" sz="4000" b="1" dirty="0"/>
              <a:t>Il testo mantiene tale forma  nella seconda e definitiva approvazione da parte del Senato il 25 giugno 2015.</a:t>
            </a:r>
          </a:p>
          <a:p>
            <a:pPr algn="l">
              <a:lnSpc>
                <a:spcPct val="80000"/>
              </a:lnSpc>
            </a:pPr>
            <a:r>
              <a:rPr lang="it-IT" sz="4000" b="1" dirty="0"/>
              <a:t>La legge è pubblicata sulla Gazzetta Ufficiale n. 162 del 15 luglio 2015 come: </a:t>
            </a:r>
            <a:endParaRPr lang="it-IT" altLang="it-IT" sz="4000" b="1" dirty="0"/>
          </a:p>
          <a:p>
            <a:pPr algn="l">
              <a:lnSpc>
                <a:spcPct val="80000"/>
              </a:lnSpc>
            </a:pPr>
            <a:r>
              <a:rPr lang="it-IT" sz="4000" b="1" dirty="0">
                <a:solidFill>
                  <a:srgbClr val="C00000"/>
                </a:solidFill>
              </a:rPr>
              <a:t>Legge 13 luglio 2015, n. 107, recante: «Riforma del sistema nazionale di istruzione e formazione e delega per il riordino delle disposizioni legislative vigenti.»</a:t>
            </a:r>
          </a:p>
          <a:p>
            <a:pPr algn="l">
              <a:lnSpc>
                <a:spcPct val="80000"/>
              </a:lnSpc>
            </a:pPr>
            <a:r>
              <a:rPr lang="it-IT" altLang="it-IT" sz="4000" b="1" dirty="0"/>
              <a:t>La legge viene ripubblicata sulla Gazzetta Ufficiale n. 175 del 30 luglio 2015  corredata di note  </a:t>
            </a:r>
            <a:r>
              <a:rPr lang="it-IT" sz="4000" b="1" dirty="0"/>
              <a:t>al solo fine di facilitare la lettura delle disposizioni di legge modificate o alle quali è operato il rinvio, senza alcuna variazione del valore e dell’efficacia dell’atto legislativo già pubblicato che mantiene pertanto stesso numero e  stessa data. </a:t>
            </a:r>
            <a:endParaRPr lang="it-IT" altLang="it-IT" sz="4000" b="1" dirty="0"/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60828" y="1057233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59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1472" y="36113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Percorsi di alternanza scuola-lavoro </a:t>
            </a:r>
          </a:p>
          <a:p>
            <a:pPr>
              <a:lnSpc>
                <a:spcPct val="80000"/>
              </a:lnSpc>
            </a:pPr>
            <a:r>
              <a:rPr lang="it-IT" altLang="it-IT" sz="2000" b="1" dirty="0" smtClean="0"/>
              <a:t>(commi 33-44)</a:t>
            </a:r>
          </a:p>
          <a:p>
            <a:pPr>
              <a:lnSpc>
                <a:spcPct val="80000"/>
              </a:lnSpc>
            </a:pPr>
            <a:endParaRPr lang="it-IT" altLang="it-IT" sz="2000" b="1" dirty="0" smtClean="0"/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Per incrementare le opportunità di lavoro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e la capacità di orientamento degli studenti,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/>
              <a:t>l</a:t>
            </a:r>
            <a:r>
              <a:rPr lang="it-IT" altLang="it-IT" sz="2800" b="1" dirty="0" smtClean="0"/>
              <a:t>a legge rende obbligatori i percorsi di alternanza scuola – lavoro, estendendoli anche ai licei e fissandone  la durata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in </a:t>
            </a:r>
            <a:r>
              <a:rPr lang="it-IT" altLang="it-IT" sz="2800" b="1" dirty="0"/>
              <a:t>un minimo di 400 ore nei tecnici e professionali  e </a:t>
            </a:r>
            <a:r>
              <a:rPr lang="it-IT" altLang="it-IT" sz="2800" b="1" dirty="0" smtClean="0"/>
              <a:t>di 200 </a:t>
            </a:r>
            <a:r>
              <a:rPr lang="it-IT" altLang="it-IT" sz="2800" b="1" dirty="0"/>
              <a:t>ore nei </a:t>
            </a:r>
            <a:r>
              <a:rPr lang="it-IT" altLang="it-IT" sz="2800" b="1" dirty="0" smtClean="0"/>
              <a:t>licei.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I percorsi, riservati agli studenti del triennio della scuola secondaria di secondo grado, si attivano già a partire </a:t>
            </a:r>
            <a:r>
              <a:rPr lang="it-IT" altLang="it-IT" sz="2800" b="1" dirty="0" err="1" smtClean="0"/>
              <a:t>dall’a.s.</a:t>
            </a:r>
            <a:r>
              <a:rPr lang="it-IT" altLang="it-IT" sz="2800" b="1" dirty="0" smtClean="0"/>
              <a:t> 2015/2016.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3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1472" y="36113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Percorsi di alternanza scuola-lavoro </a:t>
            </a:r>
          </a:p>
          <a:p>
            <a:pPr>
              <a:lnSpc>
                <a:spcPct val="80000"/>
              </a:lnSpc>
            </a:pPr>
            <a:r>
              <a:rPr lang="it-IT" altLang="it-IT" sz="2000" b="1" dirty="0" smtClean="0"/>
              <a:t>(commi 33-44)</a:t>
            </a:r>
          </a:p>
          <a:p>
            <a:pPr>
              <a:lnSpc>
                <a:spcPct val="80000"/>
              </a:lnSpc>
            </a:pPr>
            <a:endParaRPr lang="it-IT" altLang="it-IT" sz="2000" b="1" dirty="0" smtClean="0"/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L’alternanza può essere svolta durante i periodi di sospensione delle attività didattiche anche con le modalità dell’impresa  formativa simulata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Il percorso può essere realizzato anche all’estero.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Con apposito decreto il </a:t>
            </a:r>
            <a:r>
              <a:rPr lang="it-IT" altLang="it-IT" sz="2800" b="1" dirty="0" err="1" smtClean="0"/>
              <a:t>Miur</a:t>
            </a:r>
            <a:r>
              <a:rPr lang="it-IT" altLang="it-IT" sz="2800" b="1" dirty="0" smtClean="0"/>
              <a:t> definirà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la </a:t>
            </a:r>
            <a:r>
              <a:rPr lang="it-IT" altLang="it-IT" sz="2800" b="1" i="1" dirty="0" smtClean="0"/>
              <a:t>Carta dei diritti e dei doveri  </a:t>
            </a:r>
          </a:p>
          <a:p>
            <a:pPr>
              <a:lnSpc>
                <a:spcPct val="80000"/>
              </a:lnSpc>
            </a:pPr>
            <a:r>
              <a:rPr lang="it-IT" altLang="it-IT" sz="2800" b="1" i="1" dirty="0" smtClean="0"/>
              <a:t>degli studenti in alternanza scuola-lavoro   </a:t>
            </a:r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57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4573" y="477043"/>
            <a:ext cx="11358391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1800" b="1" dirty="0" smtClean="0"/>
              <a:t>Innovazione digitale e didattica laboratoriale</a:t>
            </a:r>
          </a:p>
          <a:p>
            <a:pPr>
              <a:lnSpc>
                <a:spcPct val="80000"/>
              </a:lnSpc>
            </a:pPr>
            <a:r>
              <a:rPr lang="it-IT" altLang="it-IT" sz="1800" b="1" dirty="0" smtClean="0"/>
              <a:t>(commi 56-62)</a:t>
            </a:r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Il MIUR adotta il </a:t>
            </a:r>
            <a:r>
              <a:rPr lang="it-IT" altLang="it-IT" sz="2900" b="1" dirty="0" smtClean="0">
                <a:solidFill>
                  <a:srgbClr val="FF0000"/>
                </a:solidFill>
              </a:rPr>
              <a:t>PIANO NAZIONALE PER LA SCUOLA DIGITALE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Che persegue i  seguenti obiettivi:</a:t>
            </a:r>
          </a:p>
          <a:p>
            <a:r>
              <a:rPr lang="it-IT" sz="2900" b="1" dirty="0"/>
              <a:t> a)  realizzazione  di  </a:t>
            </a:r>
            <a:r>
              <a:rPr lang="it-IT" sz="2900" b="1" dirty="0" err="1"/>
              <a:t>attivita'</a:t>
            </a:r>
            <a:r>
              <a:rPr lang="it-IT" sz="2900" b="1" dirty="0"/>
              <a:t>  volte   allo   sviluppo   </a:t>
            </a:r>
            <a:r>
              <a:rPr lang="it-IT" sz="2900" b="1" dirty="0" smtClean="0"/>
              <a:t>delle competenze   </a:t>
            </a:r>
            <a:r>
              <a:rPr lang="it-IT" sz="2900" b="1" dirty="0"/>
              <a:t>digitali   degli   studenti,   </a:t>
            </a:r>
          </a:p>
          <a:p>
            <a:r>
              <a:rPr lang="it-IT" sz="2900" b="1" dirty="0"/>
              <a:t>    b)  potenziamento  degli  strumenti  didattici  e   </a:t>
            </a:r>
            <a:r>
              <a:rPr lang="it-IT" sz="2900" b="1" dirty="0" smtClean="0"/>
              <a:t>laboratoriali necessari </a:t>
            </a:r>
            <a:r>
              <a:rPr lang="it-IT" sz="2900" b="1" dirty="0"/>
              <a:t>a migliorare la formazione  e  i  processi  di  </a:t>
            </a:r>
            <a:r>
              <a:rPr lang="it-IT" sz="2900" b="1" dirty="0" smtClean="0"/>
              <a:t>innovazione delle </a:t>
            </a:r>
            <a:r>
              <a:rPr lang="it-IT" sz="2900" b="1" dirty="0"/>
              <a:t>istituzioni scolastiche; </a:t>
            </a:r>
          </a:p>
          <a:p>
            <a:r>
              <a:rPr lang="it-IT" sz="2900" b="1" dirty="0"/>
              <a:t>    c) adozione di strumenti organizzativi e tecnologici per </a:t>
            </a:r>
            <a:r>
              <a:rPr lang="it-IT" sz="2900" b="1" dirty="0" smtClean="0"/>
              <a:t>favorire la </a:t>
            </a:r>
            <a:r>
              <a:rPr lang="it-IT" sz="2900" b="1" dirty="0" err="1"/>
              <a:t>governance</a:t>
            </a:r>
            <a:r>
              <a:rPr lang="it-IT" sz="2900" b="1" dirty="0"/>
              <a:t>, la trasparenza e la condivisione di dati,  </a:t>
            </a:r>
            <a:r>
              <a:rPr lang="it-IT" sz="2900" b="1" dirty="0" err="1"/>
              <a:t>nonche</a:t>
            </a:r>
            <a:r>
              <a:rPr lang="it-IT" sz="2900" b="1" dirty="0"/>
              <a:t>'  </a:t>
            </a:r>
            <a:r>
              <a:rPr lang="it-IT" sz="2900" b="1" dirty="0" smtClean="0"/>
              <a:t>lo scambio </a:t>
            </a:r>
            <a:r>
              <a:rPr lang="it-IT" sz="2900" b="1" dirty="0"/>
              <a:t>di informazioni tra  dirigenti,  docenti  e  studenti  e  </a:t>
            </a:r>
            <a:r>
              <a:rPr lang="it-IT" sz="2900" b="1" dirty="0" smtClean="0"/>
              <a:t>tra istituzioni </a:t>
            </a:r>
            <a:r>
              <a:rPr lang="it-IT" sz="2900" b="1" dirty="0"/>
              <a:t>scolastiche </a:t>
            </a:r>
            <a:r>
              <a:rPr lang="it-IT" sz="2900" b="1" dirty="0" smtClean="0"/>
              <a:t>e MIUR</a:t>
            </a:r>
          </a:p>
          <a:p>
            <a:r>
              <a:rPr lang="it-IT" sz="2900" b="1" dirty="0" smtClean="0"/>
              <a:t>    </a:t>
            </a:r>
            <a:r>
              <a:rPr lang="it-IT" sz="2900" b="1" dirty="0"/>
              <a:t>d) formazione dei docenti per l'innovazione didattica e  </a:t>
            </a:r>
            <a:r>
              <a:rPr lang="it-IT" sz="2900" b="1" dirty="0" smtClean="0"/>
              <a:t>sviluppo della </a:t>
            </a:r>
            <a:r>
              <a:rPr lang="it-IT" sz="2900" b="1" dirty="0"/>
              <a:t>cultura  digitale  per  </a:t>
            </a:r>
            <a:r>
              <a:rPr lang="it-IT" sz="2900" b="1" dirty="0" smtClean="0"/>
              <a:t>l'insegnamento e   l'apprendimento  </a:t>
            </a:r>
            <a:r>
              <a:rPr lang="it-IT" sz="2900" b="1" dirty="0"/>
              <a:t>delle competenze lavorative,  </a:t>
            </a:r>
            <a:r>
              <a:rPr lang="it-IT" sz="2900" b="1" dirty="0" smtClean="0"/>
              <a:t>cognitive  </a:t>
            </a:r>
            <a:r>
              <a:rPr lang="it-IT" sz="2900" b="1" dirty="0"/>
              <a:t>e  sociali  </a:t>
            </a:r>
            <a:r>
              <a:rPr lang="it-IT" sz="2900" b="1" dirty="0" smtClean="0"/>
              <a:t>degli studenti</a:t>
            </a:r>
            <a:r>
              <a:rPr lang="it-IT" sz="2900" b="1" dirty="0"/>
              <a:t>; </a:t>
            </a:r>
          </a:p>
          <a:p>
            <a:r>
              <a:rPr lang="it-IT" sz="2900" b="1" dirty="0"/>
              <a:t>    </a:t>
            </a:r>
            <a:endParaRPr lang="it-IT" altLang="it-IT" sz="2900" b="1" dirty="0"/>
          </a:p>
          <a:p>
            <a:endParaRPr lang="it-IT" altLang="it-IT" sz="2900" b="1" dirty="0" smtClean="0"/>
          </a:p>
          <a:p>
            <a:pPr>
              <a:lnSpc>
                <a:spcPct val="80000"/>
              </a:lnSpc>
            </a:pPr>
            <a:endParaRPr lang="it-IT" altLang="it-IT" sz="2900" b="1" dirty="0" smtClean="0"/>
          </a:p>
          <a:p>
            <a:pPr>
              <a:lnSpc>
                <a:spcPct val="80000"/>
              </a:lnSpc>
            </a:pPr>
            <a:endParaRPr lang="it-IT" altLang="it-IT" sz="29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407325" y="473153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54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4573" y="477043"/>
            <a:ext cx="11358391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1800" b="1" dirty="0" smtClean="0"/>
              <a:t>Innovazione digitale e didattica laboratoriale</a:t>
            </a:r>
          </a:p>
          <a:p>
            <a:pPr>
              <a:lnSpc>
                <a:spcPct val="80000"/>
              </a:lnSpc>
            </a:pPr>
            <a:r>
              <a:rPr lang="it-IT" altLang="it-IT" sz="1800" b="1" dirty="0" smtClean="0"/>
              <a:t>(commi 56-62)</a:t>
            </a:r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Il MIUR adotta il </a:t>
            </a:r>
            <a:r>
              <a:rPr lang="it-IT" altLang="it-IT" sz="2900" b="1" dirty="0" smtClean="0">
                <a:solidFill>
                  <a:srgbClr val="FF0000"/>
                </a:solidFill>
              </a:rPr>
              <a:t>PIANO NAZIONALE PER LA SCUOLA DIGITALE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Che persegue i  seguenti obiettivi:</a:t>
            </a:r>
          </a:p>
          <a:p>
            <a:r>
              <a:rPr lang="it-IT" sz="2900" b="1" dirty="0"/>
              <a:t> </a:t>
            </a:r>
          </a:p>
          <a:p>
            <a:r>
              <a:rPr lang="it-IT" sz="2900" b="1" dirty="0"/>
              <a:t>    e)   formazione   </a:t>
            </a:r>
            <a:r>
              <a:rPr lang="it-IT" sz="2900" b="1" dirty="0" smtClean="0"/>
              <a:t>del personale ATA all’innovazione digitale </a:t>
            </a:r>
          </a:p>
          <a:p>
            <a:r>
              <a:rPr lang="it-IT" sz="2900" b="1" dirty="0" smtClean="0"/>
              <a:t>f</a:t>
            </a:r>
            <a:r>
              <a:rPr lang="it-IT" sz="2900" b="1" dirty="0"/>
              <a:t>)  potenziamento  delle  infrastrutture  di  </a:t>
            </a:r>
            <a:r>
              <a:rPr lang="it-IT" sz="2900" b="1" dirty="0" smtClean="0"/>
              <a:t>rete</a:t>
            </a:r>
            <a:r>
              <a:rPr lang="it-IT" sz="2900" b="1" dirty="0"/>
              <a:t> </a:t>
            </a:r>
            <a:r>
              <a:rPr lang="it-IT" sz="2900" b="1" dirty="0" smtClean="0"/>
              <a:t>e alla connettività delle scuole</a:t>
            </a:r>
            <a:endParaRPr lang="it-IT" sz="2900" b="1" dirty="0"/>
          </a:p>
          <a:p>
            <a:r>
              <a:rPr lang="it-IT" sz="2900" b="1" dirty="0"/>
              <a:t>    g) valorizzazione delle  migliori  esperienze  delle  </a:t>
            </a:r>
            <a:r>
              <a:rPr lang="it-IT" sz="2900" b="1" dirty="0" smtClean="0"/>
              <a:t>istituzioni  scolastiche </a:t>
            </a:r>
            <a:r>
              <a:rPr lang="it-IT" sz="2900" b="1" dirty="0"/>
              <a:t>anche attraverso la promozione di una rete  nazionale  di</a:t>
            </a:r>
          </a:p>
          <a:p>
            <a:r>
              <a:rPr lang="it-IT" sz="2900" b="1" dirty="0"/>
              <a:t>centri di ricerca e di formazione; </a:t>
            </a:r>
          </a:p>
          <a:p>
            <a:r>
              <a:rPr lang="it-IT" sz="2900" b="1" dirty="0"/>
              <a:t>    h) definizione dei criteri e delle </a:t>
            </a:r>
            <a:r>
              <a:rPr lang="it-IT" sz="2900" b="1" dirty="0" err="1"/>
              <a:t>finalita'</a:t>
            </a:r>
            <a:r>
              <a:rPr lang="it-IT" sz="2900" b="1" dirty="0"/>
              <a:t>  per  l'adozione  </a:t>
            </a:r>
            <a:r>
              <a:rPr lang="it-IT" sz="2900" b="1" dirty="0" smtClean="0"/>
              <a:t>di testi </a:t>
            </a:r>
            <a:r>
              <a:rPr lang="it-IT" sz="2900" b="1" dirty="0"/>
              <a:t>didattici  in  formato  digitale  e  per  la  produzione  e  la</a:t>
            </a:r>
          </a:p>
          <a:p>
            <a:r>
              <a:rPr lang="it-IT" sz="2900" b="1" dirty="0"/>
              <a:t>diffusione di opere e materiali  per  la  didattica,  anche  </a:t>
            </a:r>
            <a:r>
              <a:rPr lang="it-IT" sz="2900" b="1" dirty="0" smtClean="0"/>
              <a:t>prodotti autonomamente </a:t>
            </a:r>
            <a:r>
              <a:rPr lang="it-IT" sz="2900" b="1" dirty="0"/>
              <a:t>dagli istituti scolastici. </a:t>
            </a:r>
            <a:endParaRPr lang="it-IT" sz="2900" b="1" dirty="0" smtClean="0"/>
          </a:p>
          <a:p>
            <a:pPr>
              <a:lnSpc>
                <a:spcPct val="80000"/>
              </a:lnSpc>
            </a:pPr>
            <a:r>
              <a:rPr lang="it-IT" altLang="it-IT" sz="2900" b="1" dirty="0">
                <a:solidFill>
                  <a:srgbClr val="FF0000"/>
                </a:solidFill>
              </a:rPr>
              <a:t>IL COORDINAMENTO DELLE ATTIVITA’ PUO’ ESSERE AFFIDATO AD UN DOCENTE  </a:t>
            </a:r>
            <a:r>
              <a:rPr lang="it-IT" altLang="it-IT" sz="2900" b="1" dirty="0" smtClean="0">
                <a:solidFill>
                  <a:srgbClr val="FF0000"/>
                </a:solidFill>
              </a:rPr>
              <a:t> NELL’AMBITO </a:t>
            </a:r>
            <a:r>
              <a:rPr lang="it-IT" altLang="it-IT" sz="2900" b="1" dirty="0">
                <a:solidFill>
                  <a:srgbClr val="FF0000"/>
                </a:solidFill>
              </a:rPr>
              <a:t>DELL’ORGANICO DELL’AUTONOMIA</a:t>
            </a:r>
          </a:p>
          <a:p>
            <a:endParaRPr lang="it-IT" altLang="it-IT" sz="2900" b="1" dirty="0"/>
          </a:p>
          <a:p>
            <a:endParaRPr lang="it-IT" altLang="it-IT" sz="2900" b="1" dirty="0" smtClean="0"/>
          </a:p>
          <a:p>
            <a:pPr>
              <a:lnSpc>
                <a:spcPct val="80000"/>
              </a:lnSpc>
            </a:pPr>
            <a:endParaRPr lang="it-IT" altLang="it-IT" sz="2900" b="1" dirty="0" smtClean="0"/>
          </a:p>
          <a:p>
            <a:pPr>
              <a:lnSpc>
                <a:spcPct val="80000"/>
              </a:lnSpc>
            </a:pPr>
            <a:endParaRPr lang="it-IT" altLang="it-IT" sz="29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407325" y="473153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54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16062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it-IT" altLang="it-IT" sz="3200" b="1" smtClean="0">
                <a:solidFill>
                  <a:srgbClr val="C00000"/>
                </a:solidFill>
              </a:rPr>
              <a:t>,</a:t>
            </a:r>
          </a:p>
          <a:p>
            <a:pPr>
              <a:lnSpc>
                <a:spcPct val="80000"/>
              </a:lnSpc>
            </a:pPr>
            <a:r>
              <a:rPr lang="it-IT" altLang="it-IT" sz="3200" b="1" smtClean="0">
                <a:solidFill>
                  <a:srgbClr val="C00000"/>
                </a:solidFill>
              </a:rPr>
              <a:t>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Organico dell’autonomia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63-77)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La legge dispone che, a partire </a:t>
            </a:r>
            <a:r>
              <a:rPr lang="it-IT" altLang="it-IT" sz="2800" b="1" dirty="0" err="1" smtClean="0"/>
              <a:t>dall’a.s.</a:t>
            </a:r>
            <a:r>
              <a:rPr lang="it-IT" altLang="it-IT" sz="2800" b="1" dirty="0" smtClean="0"/>
              <a:t> 2016/2017, i ruoli dei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/>
              <a:t>d</a:t>
            </a:r>
            <a:r>
              <a:rPr lang="it-IT" altLang="it-IT" sz="2800" b="1" dirty="0" smtClean="0"/>
              <a:t>ocenti diventino regionali,  siano articolati in ambiti territoriali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e siano  suddivisi per tipologia di posto, gradi di scuole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e classi di concorso.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Gli USR definiranno gli ambiti  territoriali, promuovendo  entro il 30 giugno 2016 la costituzione di reti di istituzioni scolastiche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del medesimo ambito finalizzate alla valorizzazione delle risorse professionali alla </a:t>
            </a:r>
            <a:r>
              <a:rPr lang="it-IT" altLang="it-IT" sz="2800" b="1" dirty="0"/>
              <a:t>realizzazione di attività didattiche e progetti comuni, alla gestione </a:t>
            </a:r>
            <a:r>
              <a:rPr lang="it-IT" altLang="it-IT" sz="2800" b="1" dirty="0" smtClean="0"/>
              <a:t>comune di funzioni e attività amministrative.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Gli accordi saranno autonomamente stabili dalla scuole partecipanti alla rete e saranno denominati «accordi di rete» </a:t>
            </a:r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 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529640" y="568571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6945" y="114422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31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Carta elettronica per l’aggiornamento e la formazione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/>
              <a:t>d</a:t>
            </a:r>
            <a:r>
              <a:rPr lang="it-IT" altLang="it-IT" sz="2800" b="1" dirty="0" smtClean="0"/>
              <a:t>el personale docente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121-125)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La legge prevede di sostenere la </a:t>
            </a:r>
            <a:r>
              <a:rPr lang="it-IT" altLang="it-IT" sz="2800" b="1" dirty="0"/>
              <a:t>formazione continua dei docenti attraverso </a:t>
            </a:r>
            <a:r>
              <a:rPr lang="it-IT" altLang="it-IT" sz="2800" b="1" dirty="0" smtClean="0"/>
              <a:t>  l’assegnazione a ciascun docente  di una card elettronica del valore di 500€ annui  per acquisto libri in formato cartaceo e digitale, riviste, hardware e software, per partecipare a corsi di aggiornamento, master e corsi post laurea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La somma non costituisce reddito imponibile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6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Valorizzazione del merito del personale docente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126-130)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r>
              <a:rPr lang="it-IT" altLang="it-IT" sz="2800" b="1" dirty="0" smtClean="0"/>
              <a:t>La legge prevede l’istituzione presso il </a:t>
            </a:r>
            <a:r>
              <a:rPr lang="it-IT" altLang="it-IT" sz="2800" b="1" dirty="0" err="1" smtClean="0"/>
              <a:t>Miur</a:t>
            </a:r>
            <a:r>
              <a:rPr lang="it-IT" altLang="it-IT" sz="2800" b="1" dirty="0" smtClean="0"/>
              <a:t> di un apposito fondo di 200 milioni di euro annui  </a:t>
            </a:r>
          </a:p>
          <a:p>
            <a:r>
              <a:rPr lang="it-IT" altLang="it-IT" sz="2800" b="1" dirty="0" smtClean="0"/>
              <a:t>per </a:t>
            </a:r>
            <a:r>
              <a:rPr lang="it-IT" altLang="it-IT" sz="2800" dirty="0" smtClean="0"/>
              <a:t>la </a:t>
            </a:r>
            <a:r>
              <a:rPr lang="it-IT" altLang="it-IT" sz="2800" dirty="0"/>
              <a:t>valorizzazione del personale docente di </a:t>
            </a:r>
            <a:r>
              <a:rPr lang="it-IT" altLang="it-IT" sz="2800" dirty="0" smtClean="0"/>
              <a:t>ruolo.  Il </a:t>
            </a:r>
            <a:r>
              <a:rPr lang="it-IT" altLang="it-IT" sz="2800" dirty="0"/>
              <a:t>fondo sarà ripartito con decreto </a:t>
            </a:r>
            <a:r>
              <a:rPr lang="it-IT" altLang="it-IT" sz="2800" dirty="0" smtClean="0"/>
              <a:t>ministeriale </a:t>
            </a:r>
          </a:p>
          <a:p>
            <a:r>
              <a:rPr lang="it-IT" altLang="it-IT" sz="2800" dirty="0" smtClean="0"/>
              <a:t>tra le diverse realtà territoriale e le istituzioni scolastiche, tendendo dei fattori di complessità.</a:t>
            </a:r>
            <a:endParaRPr lang="it-IT" altLang="it-IT" sz="2800" dirty="0"/>
          </a:p>
          <a:p>
            <a:r>
              <a:rPr lang="it-IT" altLang="it-IT" sz="2800" u="sng" dirty="0" smtClean="0"/>
              <a:t>Sulla </a:t>
            </a:r>
            <a:r>
              <a:rPr lang="it-IT" altLang="it-IT" sz="2800" u="sng" dirty="0"/>
              <a:t>base dei criteri individuati dal Comitato </a:t>
            </a:r>
            <a:r>
              <a:rPr lang="it-IT" altLang="it-IT" sz="2800" dirty="0"/>
              <a:t>per la valutazione </a:t>
            </a:r>
            <a:r>
              <a:rPr lang="it-IT" altLang="it-IT" sz="2800" u="sng" dirty="0"/>
              <a:t>i</a:t>
            </a:r>
            <a:r>
              <a:rPr lang="it-IT" altLang="it-IT" sz="2800" u="sng" dirty="0" smtClean="0"/>
              <a:t>l </a:t>
            </a:r>
            <a:r>
              <a:rPr lang="it-IT" altLang="it-IT" sz="2800" u="sng" dirty="0"/>
              <a:t>DS lo </a:t>
            </a:r>
            <a:r>
              <a:rPr lang="it-IT" altLang="it-IT" sz="2800" u="sng" dirty="0" smtClean="0"/>
              <a:t>assegnerà  annualmente ai docenti  </a:t>
            </a:r>
            <a:r>
              <a:rPr lang="it-IT" altLang="it-IT" sz="2800" dirty="0" smtClean="0"/>
              <a:t>sulla base di  </a:t>
            </a:r>
            <a:r>
              <a:rPr lang="it-IT" altLang="it-IT" sz="2800" dirty="0"/>
              <a:t>una motivata </a:t>
            </a:r>
            <a:r>
              <a:rPr lang="it-IT" altLang="it-IT" sz="2800" dirty="0" smtClean="0"/>
              <a:t>valutazione.</a:t>
            </a:r>
          </a:p>
          <a:p>
            <a:r>
              <a:rPr lang="it-IT" altLang="it-IT" sz="2800" dirty="0" smtClean="0"/>
              <a:t> Il </a:t>
            </a:r>
            <a:r>
              <a:rPr lang="it-IT" altLang="it-IT" sz="2800" dirty="0"/>
              <a:t>bonus ha natura di retribuzione accessoria</a:t>
            </a:r>
          </a:p>
          <a:p>
            <a:endParaRPr lang="it-IT" altLang="it-IT" sz="4400" dirty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284334" y="473153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00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Valorizzazione del merito del personale docente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126-130)</a:t>
            </a:r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r>
              <a:rPr lang="it-IT" sz="2800" b="1" dirty="0" smtClean="0"/>
              <a:t>La Legge prevede una modifica  </a:t>
            </a:r>
            <a:r>
              <a:rPr lang="it-IT" sz="2800" b="1" dirty="0"/>
              <a:t>dell’art. 11 del </a:t>
            </a:r>
            <a:r>
              <a:rPr lang="it-IT" sz="2800" b="1" dirty="0" err="1"/>
              <a:t>D.Lvo</a:t>
            </a:r>
            <a:r>
              <a:rPr lang="it-IT" sz="2800" b="1" dirty="0"/>
              <a:t> 297/94  su  composizione e  attribuzioni del </a:t>
            </a:r>
            <a:r>
              <a:rPr lang="it-IT" sz="2800" b="1" u="sng" dirty="0"/>
              <a:t>comitato di valutazione del servizio dei docenti </a:t>
            </a:r>
            <a:r>
              <a:rPr lang="it-IT" sz="2800" b="1" dirty="0"/>
              <a:t>che diventa </a:t>
            </a:r>
            <a:r>
              <a:rPr lang="it-IT" sz="2800" b="1" i="1" dirty="0"/>
              <a:t>«comitato per la valutazione dei docenti</a:t>
            </a:r>
            <a:r>
              <a:rPr lang="it-IT" sz="2800" b="1" dirty="0"/>
              <a:t>» </a:t>
            </a:r>
          </a:p>
          <a:p>
            <a:r>
              <a:rPr lang="it-IT" sz="2800" b="1" dirty="0"/>
              <a:t>Il comitato, presieduto dal dirigente scolastico, </a:t>
            </a:r>
          </a:p>
          <a:p>
            <a:r>
              <a:rPr lang="it-IT" sz="2800" b="1" dirty="0"/>
              <a:t>è costituito da </a:t>
            </a:r>
            <a:r>
              <a:rPr lang="it-IT" sz="2800" b="1" u="sng" dirty="0"/>
              <a:t>3 docenti </a:t>
            </a:r>
          </a:p>
          <a:p>
            <a:r>
              <a:rPr lang="it-IT" sz="2800" b="1" dirty="0"/>
              <a:t>(di cui 2 scelti dal collegio dei docenti e 1 dal consiglio di istituto)</a:t>
            </a:r>
          </a:p>
          <a:p>
            <a:r>
              <a:rPr lang="it-IT" sz="2800" b="1" u="sng" dirty="0"/>
              <a:t>2 rappresentanti dei genitori </a:t>
            </a:r>
          </a:p>
          <a:p>
            <a:r>
              <a:rPr lang="it-IT" sz="2800" b="1" dirty="0"/>
              <a:t>(1 rappresentante genitori e 1 rappresentante studenti nel II ciclo)</a:t>
            </a:r>
          </a:p>
          <a:p>
            <a:r>
              <a:rPr lang="it-IT" sz="2800" b="1" u="sng" dirty="0"/>
              <a:t>1 componente esterno </a:t>
            </a:r>
            <a:r>
              <a:rPr lang="it-IT" sz="2800" b="1" dirty="0"/>
              <a:t>individuato dall’USR tra docenti dirigenti  scolastici e dirigenti tecnici</a:t>
            </a:r>
          </a:p>
          <a:p>
            <a:r>
              <a:rPr lang="it-IT" sz="2800" b="1" dirty="0"/>
              <a:t>il comitato:</a:t>
            </a:r>
          </a:p>
          <a:p>
            <a:pPr marL="285750" indent="-285750">
              <a:buFontTx/>
              <a:buChar char="-"/>
            </a:pPr>
            <a:r>
              <a:rPr lang="it-IT" sz="2800" b="1" dirty="0"/>
              <a:t>Individua i criteri per la valorizzazione dei docenti</a:t>
            </a:r>
          </a:p>
          <a:p>
            <a:r>
              <a:rPr lang="it-IT" sz="2800" b="1" dirty="0"/>
              <a:t>- esprime il proprio parere sul superamento dell’anno di prova</a:t>
            </a:r>
          </a:p>
          <a:p>
            <a:r>
              <a:rPr lang="it-IT" sz="2800" b="1" dirty="0"/>
              <a:t>   (con sola componente docenti +tutor)</a:t>
            </a:r>
          </a:p>
          <a:p>
            <a:r>
              <a:rPr lang="it-IT" sz="2800" b="1" dirty="0" smtClean="0"/>
              <a:t>-</a:t>
            </a:r>
            <a:endParaRPr lang="it-IT" sz="2800" b="1" dirty="0"/>
          </a:p>
          <a:p>
            <a:endParaRPr lang="it-IT" altLang="it-IT" sz="4400" dirty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529640" y="140180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092" y="473153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27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Valorizzazione del merito del personale docente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126-130)</a:t>
            </a:r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r>
              <a:rPr lang="it-IT" altLang="it-IT" sz="2800" dirty="0" smtClean="0"/>
              <a:t>Al </a:t>
            </a:r>
            <a:r>
              <a:rPr lang="it-IT" altLang="it-IT" sz="2800" dirty="0"/>
              <a:t>termine del triennio 2016-2018 </a:t>
            </a:r>
            <a:r>
              <a:rPr lang="it-IT" altLang="it-IT" sz="2800" u="sng" dirty="0"/>
              <a:t>gli USR inviano al MIUR una relazione sui criteri adottati </a:t>
            </a:r>
            <a:r>
              <a:rPr lang="it-IT" altLang="it-IT" sz="2800" dirty="0"/>
              <a:t>per il riconoscimento del merito dei docenti. Sulla base delle relazioni, un apposito Comitato tecnico scientifico nominato dal MIUR  predisporrà  </a:t>
            </a:r>
            <a:r>
              <a:rPr lang="it-IT" altLang="it-IT" sz="2800" u="sng" dirty="0"/>
              <a:t>linee guida valide a livello nazionale </a:t>
            </a:r>
            <a:r>
              <a:rPr lang="it-IT" altLang="it-IT" sz="2800" dirty="0"/>
              <a:t>per la valutazione del merito dei docenti , da rivedere periodicamente.</a:t>
            </a:r>
          </a:p>
          <a:p>
            <a:endParaRPr lang="it-IT" sz="2800" b="1" dirty="0"/>
          </a:p>
          <a:p>
            <a:endParaRPr lang="it-IT" sz="2800" b="1" dirty="0"/>
          </a:p>
          <a:p>
            <a:endParaRPr lang="it-IT" altLang="it-IT" sz="4400" dirty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529640" y="140180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092" y="473153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5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Open data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136-144)</a:t>
            </a:r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r>
              <a:rPr lang="it-IT" altLang="it-IT" sz="2800" dirty="0" smtClean="0"/>
              <a:t>La legge prevede l’istituzione del  </a:t>
            </a:r>
            <a:r>
              <a:rPr lang="it-IT" altLang="it-IT" sz="2800" u="sng" dirty="0"/>
              <a:t>Portale unico </a:t>
            </a:r>
            <a:r>
              <a:rPr lang="it-IT" altLang="it-IT" sz="2800" dirty="0"/>
              <a:t>dei dati della scuola, </a:t>
            </a:r>
            <a:endParaRPr lang="it-IT" altLang="it-IT" sz="2800" dirty="0" smtClean="0"/>
          </a:p>
          <a:p>
            <a:r>
              <a:rPr lang="it-IT" altLang="it-IT" sz="2800" u="sng" dirty="0" smtClean="0"/>
              <a:t>gestito </a:t>
            </a:r>
            <a:r>
              <a:rPr lang="it-IT" altLang="it-IT" sz="2800" u="sng" dirty="0"/>
              <a:t>dal </a:t>
            </a:r>
            <a:r>
              <a:rPr lang="it-IT" altLang="it-IT" sz="2800" u="sng" dirty="0" smtClean="0"/>
              <a:t>MIUR sul quale dovranno essere </a:t>
            </a:r>
            <a:r>
              <a:rPr lang="it-IT" altLang="it-IT" sz="2800" dirty="0" smtClean="0"/>
              <a:t>pubblicati </a:t>
            </a:r>
            <a:r>
              <a:rPr lang="it-IT" altLang="it-IT" sz="2800" dirty="0"/>
              <a:t>i dati relativi ai </a:t>
            </a:r>
            <a:r>
              <a:rPr lang="it-IT" altLang="it-IT" sz="2800" u="sng" dirty="0"/>
              <a:t>bilanci</a:t>
            </a:r>
            <a:r>
              <a:rPr lang="it-IT" altLang="it-IT" sz="2800" dirty="0"/>
              <a:t> delle scuole, i dati pubblici afferenti al </a:t>
            </a:r>
            <a:r>
              <a:rPr lang="it-IT" altLang="it-IT" sz="2800" u="sng" dirty="0"/>
              <a:t>Sistema nazionale di valutazione</a:t>
            </a:r>
            <a:r>
              <a:rPr lang="it-IT" altLang="it-IT" sz="2800" dirty="0"/>
              <a:t>, </a:t>
            </a:r>
            <a:r>
              <a:rPr lang="it-IT" altLang="it-IT" sz="2800" u="sng" dirty="0"/>
              <a:t>l’anagrafe dell’edilizia scolastica</a:t>
            </a:r>
            <a:r>
              <a:rPr lang="it-IT" altLang="it-IT" sz="2800" dirty="0"/>
              <a:t>, i dati informa aggregata </a:t>
            </a:r>
            <a:r>
              <a:rPr lang="it-IT" altLang="it-IT" sz="2800" u="sng" dirty="0"/>
              <a:t>dell’Anagrafe degli studenti</a:t>
            </a:r>
            <a:r>
              <a:rPr lang="it-IT" altLang="it-IT" sz="2800" dirty="0"/>
              <a:t>, gli </a:t>
            </a:r>
            <a:r>
              <a:rPr lang="it-IT" altLang="it-IT" sz="2800" u="sng" dirty="0"/>
              <a:t>incarichi</a:t>
            </a:r>
            <a:r>
              <a:rPr lang="it-IT" altLang="it-IT" sz="2800" dirty="0"/>
              <a:t> di docenza, </a:t>
            </a:r>
            <a:r>
              <a:rPr lang="it-IT" altLang="it-IT" sz="2800" u="sng" dirty="0"/>
              <a:t>i piani triennali </a:t>
            </a:r>
            <a:r>
              <a:rPr lang="it-IT" altLang="it-IT" sz="2800" dirty="0"/>
              <a:t>O.F., </a:t>
            </a:r>
            <a:r>
              <a:rPr lang="it-IT" altLang="it-IT" sz="2800" u="sng" dirty="0"/>
              <a:t>materiali didattici e opere</a:t>
            </a:r>
            <a:r>
              <a:rPr lang="it-IT" altLang="it-IT" sz="2800" dirty="0"/>
              <a:t> autoprodotti dalle scuole</a:t>
            </a:r>
          </a:p>
          <a:p>
            <a:pPr>
              <a:lnSpc>
                <a:spcPct val="80000"/>
              </a:lnSpc>
            </a:pPr>
            <a:r>
              <a:rPr lang="it-IT" altLang="it-IT" sz="2800" u="sng" dirty="0"/>
              <a:t>Per l’anno 2015 </a:t>
            </a:r>
            <a:r>
              <a:rPr lang="it-IT" altLang="it-IT" sz="2800" dirty="0"/>
              <a:t>è autorizzata la spesa di </a:t>
            </a:r>
            <a:r>
              <a:rPr lang="it-IT" altLang="it-IT" sz="2800" u="sng" dirty="0"/>
              <a:t>euro 1 milione </a:t>
            </a:r>
            <a:r>
              <a:rPr lang="it-IT" altLang="it-IT" sz="2800" dirty="0"/>
              <a:t>per la predisposizione del </a:t>
            </a:r>
            <a:r>
              <a:rPr lang="it-IT" altLang="it-IT" sz="2800" dirty="0" smtClean="0"/>
              <a:t>Portale, negli anni successivi </a:t>
            </a:r>
            <a:r>
              <a:rPr lang="it-IT" altLang="it-IT" sz="2800" u="sng" dirty="0" smtClean="0"/>
              <a:t>  100.000 </a:t>
            </a:r>
            <a:r>
              <a:rPr lang="it-IT" altLang="it-IT" sz="2800" u="sng" dirty="0"/>
              <a:t>euro annui</a:t>
            </a:r>
            <a:r>
              <a:rPr lang="it-IT" altLang="it-IT" sz="2800" dirty="0"/>
              <a:t> per spese gestione e </a:t>
            </a:r>
            <a:r>
              <a:rPr lang="it-IT" altLang="it-IT" sz="2800" dirty="0" smtClean="0"/>
              <a:t>mantenimento.</a:t>
            </a:r>
            <a:endParaRPr lang="it-IT" altLang="it-IT" sz="2800" b="1" dirty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08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Oggetto e Finalità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1-4)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La legge, che  si propone di dare «piena attuazione» all’autonomia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/>
              <a:t>d</a:t>
            </a:r>
            <a:r>
              <a:rPr lang="it-IT" altLang="it-IT" sz="2800" b="1" dirty="0" smtClean="0"/>
              <a:t>elle istituzioni scolastiche e richiama l’art. 21 della Legge 15 marzo 1997, n. 59, si ricollega agli atti costitutivi dell’autonomia scolastica riprendendone le finalità:</a:t>
            </a:r>
          </a:p>
          <a:p>
            <a:pPr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60828" y="1057233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12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School bonus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145-150)</a:t>
            </a:r>
          </a:p>
          <a:p>
            <a:r>
              <a:rPr lang="it-IT" sz="2800" dirty="0" smtClean="0"/>
              <a:t>Si tratta di un credito d’imposta pari al 65 % delle erogazioni effettuate nel 2015 e nel 2016 e pari al 50 % di quelle effettuate negli anni successivi </a:t>
            </a:r>
          </a:p>
          <a:p>
            <a:r>
              <a:rPr lang="it-IT" sz="2800" b="1" dirty="0" smtClean="0">
                <a:solidFill>
                  <a:srgbClr val="002060"/>
                </a:solidFill>
              </a:rPr>
              <a:t>per le erogazioni liberali in denaro destinate </a:t>
            </a:r>
          </a:p>
          <a:p>
            <a:r>
              <a:rPr lang="it-IT" sz="2800" dirty="0" smtClean="0"/>
              <a:t>agli investimenti in favore di tutti gli istituti del sistema nazionale di istruzione, </a:t>
            </a:r>
          </a:p>
          <a:p>
            <a:r>
              <a:rPr lang="it-IT" sz="2800" dirty="0" smtClean="0"/>
              <a:t>per la realizzazione di nuove strutture scolastiche, la manutenzione e il potenziamento di quelle esistenti</a:t>
            </a:r>
          </a:p>
          <a:p>
            <a:r>
              <a:rPr lang="it-IT" sz="2800" dirty="0" smtClean="0"/>
              <a:t>per il sostegno a interventi che migliorino l’</a:t>
            </a:r>
            <a:r>
              <a:rPr lang="it-IT" sz="2800" dirty="0" err="1" smtClean="0"/>
              <a:t>occupabilità</a:t>
            </a:r>
            <a:r>
              <a:rPr lang="it-IT" sz="2800" dirty="0" smtClean="0"/>
              <a:t> degli studenti</a:t>
            </a:r>
          </a:p>
          <a:p>
            <a:r>
              <a:rPr lang="it-IT" altLang="it-IT" sz="2800" b="1" dirty="0" smtClean="0"/>
              <a:t>La legge quantifica in 62,4 milioni le minori entrate per gli anni dal 2016 al 2020. 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139143" y="434447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34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Detraibilità spese frequenza scolastica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/>
              <a:t>s</a:t>
            </a:r>
            <a:r>
              <a:rPr lang="it-IT" altLang="it-IT" sz="2800" b="1" dirty="0" smtClean="0"/>
              <a:t>cuola paritaria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151-152)</a:t>
            </a:r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r>
              <a:rPr lang="it-IT" sz="2800" dirty="0" smtClean="0"/>
              <a:t>Introdotta la detraibilità del 19% delle spese sostenute dalle famiglie per la frequenza degli alunni in scuole paritarie per un importo massimo di 400 euro l’anno della spesa sostenuta. </a:t>
            </a:r>
          </a:p>
          <a:p>
            <a:r>
              <a:rPr lang="it-IT" sz="2800" dirty="0" smtClean="0"/>
              <a:t>Avvio entro 120 </a:t>
            </a:r>
            <a:r>
              <a:rPr lang="it-IT" sz="2800" dirty="0" err="1" smtClean="0"/>
              <a:t>gg</a:t>
            </a:r>
            <a:r>
              <a:rPr lang="it-IT" sz="2800" dirty="0" smtClean="0"/>
              <a:t> della verifica della permanenza dei requisiti della parità scolastica con particolare rilevanza nelle scuole secondarie paritarie di II grado (Legge 62/2000) con relazione annuale al Parlamento da parte del Ministro dell’Istruzione. </a:t>
            </a:r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2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Scuole innovative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153-158)</a:t>
            </a:r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endParaRPr lang="it-IT" altLang="it-IT" sz="3300" dirty="0" smtClean="0"/>
          </a:p>
          <a:p>
            <a:r>
              <a:rPr lang="it-IT" altLang="it-IT" sz="3300" dirty="0" smtClean="0"/>
              <a:t>La legge prevede   la ripartizione tra le regioni  del finanziamento  INAIL destinato alla messa in sicurezza degli edifici scolastici  (art. 18, comma 8, L. 98/2013) per la realizzazione </a:t>
            </a:r>
            <a:r>
              <a:rPr lang="it-IT" altLang="it-IT" sz="3300" dirty="0"/>
              <a:t>di edifici scolastici innovativi dal punto di vista architettonico, tecnologico, impiantistico, dell’efficienza energetica e della sicurezza strutturale e </a:t>
            </a:r>
            <a:r>
              <a:rPr lang="it-IT" altLang="it-IT" sz="3300" dirty="0" smtClean="0"/>
              <a:t>antisismica</a:t>
            </a:r>
          </a:p>
          <a:p>
            <a:r>
              <a:rPr lang="it-IT" altLang="it-IT" sz="3300" dirty="0" smtClean="0"/>
              <a:t>Il </a:t>
            </a:r>
            <a:r>
              <a:rPr lang="it-IT" altLang="it-IT" sz="3300" dirty="0"/>
              <a:t>MIUR con proprio decreto </a:t>
            </a:r>
            <a:r>
              <a:rPr lang="it-IT" altLang="it-IT" sz="3300" dirty="0" smtClean="0"/>
              <a:t>bandirà  </a:t>
            </a:r>
            <a:r>
              <a:rPr lang="it-IT" altLang="it-IT" sz="3300" dirty="0"/>
              <a:t>specifico concorso con procedura </a:t>
            </a:r>
            <a:r>
              <a:rPr lang="it-IT" altLang="it-IT" sz="3300" dirty="0" smtClean="0"/>
              <a:t>aperta.</a:t>
            </a:r>
          </a:p>
          <a:p>
            <a:r>
              <a:rPr lang="it-IT" altLang="it-IT" sz="3300" dirty="0" smtClean="0"/>
              <a:t>I </a:t>
            </a:r>
            <a:r>
              <a:rPr lang="it-IT" altLang="it-IT" sz="3300" dirty="0"/>
              <a:t>progetti </a:t>
            </a:r>
            <a:r>
              <a:rPr lang="it-IT" altLang="it-IT" sz="3300" dirty="0" smtClean="0"/>
              <a:t>saranno  </a:t>
            </a:r>
            <a:r>
              <a:rPr lang="it-IT" altLang="it-IT" sz="3300" dirty="0"/>
              <a:t>valutati da una commissione </a:t>
            </a:r>
            <a:r>
              <a:rPr lang="it-IT" altLang="it-IT" sz="3300" dirty="0" smtClean="0"/>
              <a:t>di esperti che, per ciascuna area di intervento, comunicherà a MIUR i primi tre classificati  ai fini del finanziamento.</a:t>
            </a:r>
          </a:p>
          <a:p>
            <a:r>
              <a:rPr lang="it-IT" altLang="it-IT" sz="3300" dirty="0" smtClean="0"/>
              <a:t>Gli EE.LL</a:t>
            </a:r>
            <a:r>
              <a:rPr lang="it-IT" altLang="it-IT" sz="3300" dirty="0"/>
              <a:t>. </a:t>
            </a:r>
            <a:r>
              <a:rPr lang="it-IT" altLang="it-IT" sz="3300" dirty="0" smtClean="0"/>
              <a:t>potranno  </a:t>
            </a:r>
            <a:r>
              <a:rPr lang="it-IT" altLang="it-IT" sz="3300" dirty="0"/>
              <a:t>affidare i successivi livelli di progettazione </a:t>
            </a:r>
            <a:r>
              <a:rPr lang="it-IT" altLang="it-IT" sz="3300" dirty="0" smtClean="0"/>
              <a:t>ad altri  </a:t>
            </a:r>
            <a:r>
              <a:rPr lang="it-IT" altLang="it-IT" sz="3300" dirty="0"/>
              <a:t>soggetti individuati </a:t>
            </a:r>
            <a:r>
              <a:rPr lang="it-IT" altLang="it-IT" sz="3300" dirty="0" smtClean="0"/>
              <a:t>secondo le procedure previste dal  Codice Contratti Pubblici</a:t>
            </a:r>
            <a:endParaRPr lang="it-IT" altLang="it-IT" sz="3300" dirty="0"/>
          </a:p>
          <a:p>
            <a:pPr>
              <a:lnSpc>
                <a:spcPct val="80000"/>
              </a:lnSpc>
            </a:pPr>
            <a:endParaRPr lang="it-IT" altLang="it-IT" sz="3300" b="1" dirty="0" smtClean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515008" y="140180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93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Delega al Governo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In materia di Sistema Nazionale di Istruzione e formazione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180-191</a:t>
            </a:r>
            <a:r>
              <a:rPr lang="it-IT" altLang="it-IT" sz="2800" b="1" dirty="0" smtClean="0"/>
              <a:t>)</a:t>
            </a:r>
          </a:p>
          <a:p>
            <a:r>
              <a:rPr lang="it-IT" altLang="it-IT" sz="2800" dirty="0"/>
              <a:t>Il Governo è delegato ad adottare </a:t>
            </a:r>
            <a:endParaRPr lang="it-IT" altLang="it-IT" sz="2800" dirty="0" smtClean="0"/>
          </a:p>
          <a:p>
            <a:r>
              <a:rPr lang="it-IT" altLang="it-IT" sz="2800" dirty="0" smtClean="0"/>
              <a:t>entro </a:t>
            </a:r>
            <a:r>
              <a:rPr lang="it-IT" altLang="it-IT" sz="2800" dirty="0"/>
              <a:t>18 mesi dalla data di entrata in vigore della legge, </a:t>
            </a:r>
            <a:endParaRPr lang="it-IT" altLang="it-IT" sz="2800" dirty="0" smtClean="0"/>
          </a:p>
          <a:p>
            <a:r>
              <a:rPr lang="it-IT" altLang="it-IT" sz="2800" dirty="0" smtClean="0"/>
              <a:t>previo </a:t>
            </a:r>
            <a:r>
              <a:rPr lang="it-IT" altLang="it-IT" sz="2800" dirty="0"/>
              <a:t>parere della Conferenza unificata, uno o più decreti legislativi </a:t>
            </a:r>
            <a:r>
              <a:rPr lang="it-IT" altLang="it-IT" sz="2800" dirty="0" smtClean="0"/>
              <a:t>sulle seguenti materie:</a:t>
            </a:r>
            <a:endParaRPr lang="it-IT" altLang="it-IT" sz="2800" dirty="0"/>
          </a:p>
          <a:p>
            <a:endParaRPr lang="it-IT" altLang="it-IT" sz="2800" dirty="0"/>
          </a:p>
          <a:p>
            <a:r>
              <a:rPr lang="it-IT" altLang="it-IT" sz="2800" dirty="0" smtClean="0"/>
              <a:t>1 </a:t>
            </a:r>
            <a:r>
              <a:rPr lang="it-IT" altLang="it-IT" sz="2800" b="1" dirty="0"/>
              <a:t>Redazione di un nuovo Testo Unico </a:t>
            </a:r>
            <a:r>
              <a:rPr lang="it-IT" altLang="it-IT" sz="2800" dirty="0"/>
              <a:t>delle disposizioni in materia di istruzione e </a:t>
            </a:r>
            <a:r>
              <a:rPr lang="it-IT" altLang="it-IT" sz="2800" dirty="0" smtClean="0"/>
              <a:t>formazione</a:t>
            </a:r>
          </a:p>
          <a:p>
            <a:endParaRPr lang="it-IT" altLang="it-IT" sz="2800" dirty="0"/>
          </a:p>
          <a:p>
            <a:r>
              <a:rPr lang="it-IT" altLang="it-IT" sz="2800" dirty="0"/>
              <a:t>2 </a:t>
            </a:r>
            <a:r>
              <a:rPr lang="it-IT" altLang="it-IT" sz="2800" b="1" dirty="0"/>
              <a:t>Accesso all’insegnamento nella scuola secondaria</a:t>
            </a:r>
            <a:r>
              <a:rPr lang="it-IT" altLang="it-IT" sz="2800" dirty="0"/>
              <a:t>: concorso nazionale; stipula con i vincitori di un contratto retribuito di formazione e apprendistato professionale di durata triennale; conseguimento nel primo anno di contratto di un diploma di specializzazione all’insegnamento secondario; effettuazione nei due anni successivi di tirocini formativi e graduale assunzione della funzione docente; sottoscrizione del contratto di lavoro a </a:t>
            </a:r>
            <a:r>
              <a:rPr lang="it-IT" altLang="it-IT" sz="2800" dirty="0" err="1"/>
              <a:t>t.i</a:t>
            </a:r>
            <a:r>
              <a:rPr lang="it-IT" altLang="it-IT" sz="2800" dirty="0"/>
              <a:t>. alla conclusione del periodo di formazione e apprendistato professionale valutato positivamente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67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Delega al Governo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In materia di Sistema Nazionale di Istruzione e formazione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180-191</a:t>
            </a:r>
            <a:r>
              <a:rPr lang="it-IT" altLang="it-IT" sz="2800" b="1" dirty="0" smtClean="0"/>
              <a:t>)</a:t>
            </a:r>
          </a:p>
          <a:p>
            <a:r>
              <a:rPr lang="it-IT" altLang="it-IT" sz="2800" dirty="0"/>
              <a:t>Il Governo è delegato ad adottare </a:t>
            </a:r>
            <a:endParaRPr lang="it-IT" altLang="it-IT" sz="2800" dirty="0" smtClean="0"/>
          </a:p>
          <a:p>
            <a:r>
              <a:rPr lang="it-IT" altLang="it-IT" sz="2800" dirty="0" smtClean="0"/>
              <a:t>entro </a:t>
            </a:r>
            <a:r>
              <a:rPr lang="it-IT" altLang="it-IT" sz="2800" dirty="0"/>
              <a:t>18 mesi dalla data di entrata in vigore della legge, </a:t>
            </a:r>
            <a:endParaRPr lang="it-IT" altLang="it-IT" sz="2800" dirty="0" smtClean="0"/>
          </a:p>
          <a:p>
            <a:r>
              <a:rPr lang="it-IT" altLang="it-IT" sz="2800" dirty="0" smtClean="0"/>
              <a:t>previo </a:t>
            </a:r>
            <a:r>
              <a:rPr lang="it-IT" altLang="it-IT" sz="2800" dirty="0"/>
              <a:t>parere della Conferenza unificata, uno o più decreti legislativi </a:t>
            </a:r>
            <a:r>
              <a:rPr lang="it-IT" altLang="it-IT" sz="2800" dirty="0" smtClean="0"/>
              <a:t>sulle seguenti materie:</a:t>
            </a:r>
            <a:endParaRPr lang="it-IT" altLang="it-IT" sz="2800" dirty="0"/>
          </a:p>
          <a:p>
            <a:endParaRPr lang="it-IT" altLang="it-IT" sz="2800" dirty="0"/>
          </a:p>
          <a:p>
            <a:r>
              <a:rPr lang="it-IT" altLang="it-IT" sz="2800" dirty="0" smtClean="0"/>
              <a:t>3 </a:t>
            </a:r>
            <a:r>
              <a:rPr lang="it-IT" altLang="it-IT" sz="2800" b="1" dirty="0"/>
              <a:t>Inclusione scolastica degli studenti con disabilità e con DSA</a:t>
            </a:r>
            <a:r>
              <a:rPr lang="it-IT" altLang="it-IT" sz="2800" dirty="0"/>
              <a:t>: ridefinizione del ruolo dei docenti di sostegno con appositi percorsi di formazione universitaria ; revisione dei criteri di inserimento nei ruoli per il sostegno didattico; garantire allo studente con disabilità di avere il medesimo insegnante di sostegno per l’intero ordine o grado; revisione di modalità e criteri relativi alla certificazione degli studenti disabili e con DSA; garanzia dell’istruzione domiciliare per minori con disabilità temporaneamente impediti per motivi salute a frequentare la scuola </a:t>
            </a:r>
          </a:p>
          <a:p>
            <a:r>
              <a:rPr lang="it-IT" altLang="it-IT" sz="2800" dirty="0"/>
              <a:t>4 </a:t>
            </a:r>
            <a:r>
              <a:rPr lang="it-IT" altLang="it-IT" sz="2800" b="1" dirty="0"/>
              <a:t>Revisione dei percorsi dell’istruzione professionale   </a:t>
            </a:r>
            <a:r>
              <a:rPr lang="it-IT" altLang="it-IT" sz="2800" dirty="0"/>
              <a:t>nel rispetto art 117 Costituzione e raccordo coi percorsi dell’istruzione e formazione professionale</a:t>
            </a:r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Delega al Governo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In materia di Sistema Nazionale di Istruzione e formazione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180-191</a:t>
            </a:r>
            <a:r>
              <a:rPr lang="it-IT" altLang="it-IT" sz="2800" b="1" dirty="0" smtClean="0"/>
              <a:t>)</a:t>
            </a:r>
          </a:p>
          <a:p>
            <a:r>
              <a:rPr lang="it-IT" altLang="it-IT" sz="2800" dirty="0"/>
              <a:t>Il Governo è delegato ad adottare </a:t>
            </a:r>
            <a:endParaRPr lang="it-IT" altLang="it-IT" sz="2800" dirty="0" smtClean="0"/>
          </a:p>
          <a:p>
            <a:r>
              <a:rPr lang="it-IT" altLang="it-IT" sz="2800" dirty="0" smtClean="0"/>
              <a:t>entro </a:t>
            </a:r>
            <a:r>
              <a:rPr lang="it-IT" altLang="it-IT" sz="2800" dirty="0"/>
              <a:t>18 mesi dalla data di entrata in vigore della legge, </a:t>
            </a:r>
            <a:endParaRPr lang="it-IT" altLang="it-IT" sz="2800" dirty="0" smtClean="0"/>
          </a:p>
          <a:p>
            <a:r>
              <a:rPr lang="it-IT" altLang="it-IT" sz="2800" dirty="0" smtClean="0"/>
              <a:t>previo </a:t>
            </a:r>
            <a:r>
              <a:rPr lang="it-IT" altLang="it-IT" sz="2800" dirty="0"/>
              <a:t>parere della Conferenza unificata, uno o più decreti legislativi </a:t>
            </a:r>
            <a:r>
              <a:rPr lang="it-IT" altLang="it-IT" sz="2800" dirty="0" smtClean="0"/>
              <a:t>sulle seguenti materie:</a:t>
            </a:r>
            <a:endParaRPr lang="it-IT" altLang="it-IT" sz="2800" dirty="0"/>
          </a:p>
          <a:p>
            <a:endParaRPr lang="it-IT" altLang="it-IT" sz="2800" dirty="0"/>
          </a:p>
          <a:p>
            <a:r>
              <a:rPr lang="it-IT" altLang="it-IT" sz="2800" dirty="0"/>
              <a:t>5 </a:t>
            </a:r>
            <a:r>
              <a:rPr lang="it-IT" altLang="it-IT" sz="2800" b="1" dirty="0"/>
              <a:t>Istituzione del sistema integrato di educazione e istruzione dalla nascita ai sei anni</a:t>
            </a:r>
            <a:r>
              <a:rPr lang="it-IT" altLang="it-IT" sz="2800" dirty="0"/>
              <a:t>: definizione dei LEP; funzioni e compiti regioni ed enti locali; copertura dei posti nella scuola dell’infanzia anche avvalendosi delle graduatorie ad esaurimento per il medesimo grado di istruzione</a:t>
            </a:r>
          </a:p>
          <a:p>
            <a:r>
              <a:rPr lang="it-IT" altLang="it-IT" sz="2800" dirty="0"/>
              <a:t>6 </a:t>
            </a:r>
            <a:r>
              <a:rPr lang="it-IT" altLang="it-IT" sz="2800" b="1" dirty="0"/>
              <a:t>Garanzia dell’effettività del diritto allo studio </a:t>
            </a:r>
            <a:r>
              <a:rPr lang="it-IT" altLang="it-IT" sz="2800" dirty="0"/>
              <a:t>su tutto il territorio nazionale, nel rispetto delle competenze delle Regioni: definizione dei LEP; potenziamento della Carta dello studente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38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Delega al Governo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In materia di Sistema Nazionale di Istruzione e formazione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180-191</a:t>
            </a:r>
            <a:r>
              <a:rPr lang="it-IT" altLang="it-IT" sz="2800" b="1" dirty="0" smtClean="0"/>
              <a:t>)</a:t>
            </a:r>
          </a:p>
          <a:p>
            <a:r>
              <a:rPr lang="it-IT" altLang="it-IT" sz="2800" dirty="0"/>
              <a:t>Il Governo è delegato ad adottare </a:t>
            </a:r>
            <a:endParaRPr lang="it-IT" altLang="it-IT" sz="2800" dirty="0" smtClean="0"/>
          </a:p>
          <a:p>
            <a:r>
              <a:rPr lang="it-IT" altLang="it-IT" sz="2800" dirty="0" smtClean="0"/>
              <a:t>entro </a:t>
            </a:r>
            <a:r>
              <a:rPr lang="it-IT" altLang="it-IT" sz="2800" dirty="0"/>
              <a:t>18 mesi dalla data di entrata in vigore della legge, </a:t>
            </a:r>
            <a:endParaRPr lang="it-IT" altLang="it-IT" sz="2800" dirty="0" smtClean="0"/>
          </a:p>
          <a:p>
            <a:r>
              <a:rPr lang="it-IT" altLang="it-IT" sz="2800" dirty="0" smtClean="0"/>
              <a:t>previo </a:t>
            </a:r>
            <a:r>
              <a:rPr lang="it-IT" altLang="it-IT" sz="2800" dirty="0"/>
              <a:t>parere della Conferenza unificata, uno o più decreti legislativi </a:t>
            </a:r>
            <a:r>
              <a:rPr lang="it-IT" altLang="it-IT" sz="2800" dirty="0" smtClean="0"/>
              <a:t>sulle seguenti materie:</a:t>
            </a:r>
            <a:endParaRPr lang="it-IT" altLang="it-IT" sz="2800" dirty="0"/>
          </a:p>
          <a:p>
            <a:endParaRPr lang="it-IT" altLang="it-IT" sz="2800" dirty="0"/>
          </a:p>
          <a:p>
            <a:r>
              <a:rPr lang="it-IT" altLang="it-IT" sz="2800" dirty="0" smtClean="0"/>
              <a:t>7 </a:t>
            </a:r>
            <a:r>
              <a:rPr lang="it-IT" altLang="it-IT" sz="2800" b="1" dirty="0"/>
              <a:t>Promozione e diffusione della cultura umanistica</a:t>
            </a:r>
            <a:r>
              <a:rPr lang="it-IT" altLang="it-IT" sz="2800" dirty="0"/>
              <a:t>, valorizzazione del patrimonio e della produzione culturale, musicale, teatrale, coreutica e cinematografica e sostegno della creatività connessa alla sfera estetica</a:t>
            </a:r>
          </a:p>
          <a:p>
            <a:r>
              <a:rPr lang="it-IT" altLang="it-IT" sz="2800" dirty="0"/>
              <a:t>8 Revisione , riordino e adeguamento normativa in materia di </a:t>
            </a:r>
            <a:r>
              <a:rPr lang="it-IT" altLang="it-IT" sz="2800" b="1" dirty="0"/>
              <a:t>istituzioni ed iniziative scolastiche all’estero</a:t>
            </a:r>
          </a:p>
          <a:p>
            <a:r>
              <a:rPr lang="it-IT" altLang="it-IT" sz="2800" dirty="0"/>
              <a:t>9 Revisione modalità di </a:t>
            </a:r>
            <a:r>
              <a:rPr lang="it-IT" altLang="it-IT" sz="2800" b="1" dirty="0"/>
              <a:t>valutazione e certificazione delle competenze </a:t>
            </a:r>
            <a:r>
              <a:rPr lang="it-IT" altLang="it-IT" sz="2800" dirty="0"/>
              <a:t>degli studenti 1° ciclo e modalità svolgimento </a:t>
            </a:r>
            <a:r>
              <a:rPr lang="it-IT" altLang="it-IT" sz="2800" b="1" dirty="0"/>
              <a:t>esami Stato </a:t>
            </a:r>
            <a:r>
              <a:rPr lang="it-IT" altLang="it-IT" sz="2800" dirty="0"/>
              <a:t>per 1° e 2° ciclo</a:t>
            </a:r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84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5308" y="48093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Autonomia scolastica e offerta formativa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1-4)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r>
              <a:rPr lang="it-IT" altLang="it-IT" sz="2800" b="1" dirty="0" smtClean="0"/>
              <a:t>affermare il </a:t>
            </a:r>
            <a:r>
              <a:rPr lang="it-IT" altLang="it-IT" sz="2800" b="1" u="sng" dirty="0" smtClean="0">
                <a:solidFill>
                  <a:srgbClr val="FF0000"/>
                </a:solidFill>
              </a:rPr>
              <a:t>ruolo  centrale  della  scuola  </a:t>
            </a:r>
            <a:r>
              <a:rPr lang="it-IT" altLang="it-IT" sz="2800" b="1" dirty="0" smtClean="0"/>
              <a:t>nella società della conoscenza</a:t>
            </a:r>
          </a:p>
          <a:p>
            <a:pPr algn="just">
              <a:lnSpc>
                <a:spcPct val="80000"/>
              </a:lnSpc>
            </a:pPr>
            <a:r>
              <a:rPr lang="it-IT" altLang="it-IT" sz="2800" b="1" u="sng" dirty="0" smtClean="0">
                <a:solidFill>
                  <a:srgbClr val="FF0000"/>
                </a:solidFill>
              </a:rPr>
              <a:t>innalzare i livelli di istruzione</a:t>
            </a:r>
            <a:r>
              <a:rPr lang="it-IT" altLang="it-IT" sz="2800" b="1" dirty="0" smtClean="0"/>
              <a:t> e le  competenze delle studentesse e degli studenti </a:t>
            </a:r>
          </a:p>
          <a:p>
            <a:pPr algn="just">
              <a:lnSpc>
                <a:spcPct val="80000"/>
              </a:lnSpc>
            </a:pPr>
            <a:r>
              <a:rPr lang="it-IT" altLang="it-IT" sz="2800" b="1" u="sng" dirty="0" smtClean="0">
                <a:solidFill>
                  <a:srgbClr val="FF0000"/>
                </a:solidFill>
              </a:rPr>
              <a:t>contrastare le diseguaglianze </a:t>
            </a:r>
            <a:r>
              <a:rPr lang="it-IT" altLang="it-IT" sz="2800" b="1" dirty="0" smtClean="0"/>
              <a:t>socio-culturali e territoriali </a:t>
            </a:r>
          </a:p>
          <a:p>
            <a:pPr algn="just">
              <a:lnSpc>
                <a:spcPct val="80000"/>
              </a:lnSpc>
            </a:pPr>
            <a:r>
              <a:rPr lang="it-IT" altLang="it-IT" sz="2800" b="1" u="sng" dirty="0" smtClean="0">
                <a:solidFill>
                  <a:srgbClr val="FF0000"/>
                </a:solidFill>
              </a:rPr>
              <a:t>prevenire e recuperare </a:t>
            </a:r>
            <a:r>
              <a:rPr lang="it-IT" altLang="it-IT" sz="2800" b="1" dirty="0" smtClean="0"/>
              <a:t>l'abbandono e la dispersione scolastica</a:t>
            </a:r>
          </a:p>
          <a:p>
            <a:pPr algn="just">
              <a:lnSpc>
                <a:spcPct val="80000"/>
              </a:lnSpc>
            </a:pPr>
            <a:r>
              <a:rPr lang="it-IT" altLang="it-IT" sz="2800" b="1" dirty="0" smtClean="0"/>
              <a:t>realizzare  una </a:t>
            </a:r>
            <a:r>
              <a:rPr lang="it-IT" altLang="it-IT" sz="2800" b="1" u="sng" dirty="0" smtClean="0">
                <a:solidFill>
                  <a:srgbClr val="FF0000"/>
                </a:solidFill>
              </a:rPr>
              <a:t>scuola   aperta</a:t>
            </a:r>
            <a:r>
              <a:rPr lang="it-IT" altLang="it-IT" sz="2800" b="1" dirty="0" smtClean="0"/>
              <a:t>,   quale   laboratorio   permanente    di    ricerca,</a:t>
            </a:r>
          </a:p>
          <a:p>
            <a:pPr algn="just">
              <a:lnSpc>
                <a:spcPct val="80000"/>
              </a:lnSpc>
            </a:pPr>
            <a:r>
              <a:rPr lang="it-IT" altLang="it-IT" sz="2800" b="1" u="sng" dirty="0" smtClean="0">
                <a:solidFill>
                  <a:srgbClr val="FF0000"/>
                </a:solidFill>
              </a:rPr>
              <a:t>sperimentazione e  innovazione  didattica</a:t>
            </a:r>
            <a:r>
              <a:rPr lang="it-IT" altLang="it-IT" sz="2800" b="1" dirty="0" smtClean="0"/>
              <a:t>,  di  partecipazione  e  di educazione alla cittadinanza attiva, </a:t>
            </a:r>
          </a:p>
          <a:p>
            <a:pPr algn="just">
              <a:lnSpc>
                <a:spcPct val="80000"/>
              </a:lnSpc>
            </a:pPr>
            <a:r>
              <a:rPr lang="it-IT" altLang="it-IT" sz="2800" b="1" u="sng" dirty="0" smtClean="0">
                <a:solidFill>
                  <a:srgbClr val="FF0000"/>
                </a:solidFill>
              </a:rPr>
              <a:t>garantire  il  diritto  allo studio</a:t>
            </a:r>
            <a:r>
              <a:rPr lang="it-IT" altLang="it-IT" sz="2800" b="1" dirty="0" smtClean="0"/>
              <a:t>, le pari </a:t>
            </a:r>
            <a:r>
              <a:rPr lang="it-IT" altLang="it-IT" sz="2800" b="1" dirty="0" err="1" smtClean="0"/>
              <a:t>opportunita'</a:t>
            </a:r>
            <a:r>
              <a:rPr lang="it-IT" altLang="it-IT" sz="2800" b="1" dirty="0" smtClean="0"/>
              <a:t> di successo formativo  e  di  istruzione permanente dei cittadini</a:t>
            </a:r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35638" y="480933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198" y="-192156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3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Autonomia scolastica e offerta formativa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5-27)</a:t>
            </a:r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Gli strumenti che la legge utilizza per dare piena attuazione all’autonomia sono: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ORGANICO DELL’AUTONOMIA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PIANO TRIENNALE DELL’AUTONOMIA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05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Autonomia scolastica e offerta formativa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5-27)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ORGANICO DELL’AUTONOMIA</a:t>
            </a:r>
          </a:p>
          <a:p>
            <a:pPr>
              <a:lnSpc>
                <a:spcPct val="80000"/>
              </a:lnSpc>
            </a:pPr>
            <a:endParaRPr lang="it-IT" altLang="it-IT" sz="2800" b="1" dirty="0"/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organico di diritto</a:t>
            </a:r>
          </a:p>
          <a:p>
            <a:pPr>
              <a:lnSpc>
                <a:spcPct val="80000"/>
              </a:lnSpc>
            </a:pPr>
            <a:r>
              <a:rPr lang="it-IT" altLang="it-IT" sz="1800" b="1" dirty="0" smtClean="0"/>
              <a:t>tutti i posti necessari al funzionamento delle classi autorizzate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/>
              <a:t>o</a:t>
            </a:r>
            <a:r>
              <a:rPr lang="it-IT" altLang="it-IT" sz="2800" b="1" dirty="0" smtClean="0"/>
              <a:t>rganico potenziato</a:t>
            </a:r>
          </a:p>
          <a:p>
            <a:pPr>
              <a:lnSpc>
                <a:spcPct val="80000"/>
              </a:lnSpc>
            </a:pPr>
            <a:r>
              <a:rPr lang="it-IT" altLang="it-IT" sz="1800" b="1" dirty="0"/>
              <a:t>t</a:t>
            </a:r>
            <a:r>
              <a:rPr lang="it-IT" altLang="it-IT" sz="1800" b="1" dirty="0" smtClean="0"/>
              <a:t>utti i posti necessari per il potenziamento dell’offerta formativa, l’organizzazione, la progettazione,  </a:t>
            </a:r>
          </a:p>
          <a:p>
            <a:pPr>
              <a:lnSpc>
                <a:spcPct val="80000"/>
              </a:lnSpc>
            </a:pPr>
            <a:r>
              <a:rPr lang="it-IT" altLang="it-IT" sz="1800" b="1" dirty="0" smtClean="0"/>
              <a:t>il coordinamento e i progetti</a:t>
            </a:r>
          </a:p>
          <a:p>
            <a:pPr>
              <a:lnSpc>
                <a:spcPct val="80000"/>
              </a:lnSpc>
            </a:pPr>
            <a:endParaRPr lang="it-IT" altLang="it-IT" sz="1200" b="1" dirty="0" smtClean="0"/>
          </a:p>
          <a:p>
            <a:pPr>
              <a:lnSpc>
                <a:spcPct val="80000"/>
              </a:lnSpc>
            </a:pPr>
            <a:endParaRPr lang="it-IT" altLang="it-IT" sz="1800" b="1" dirty="0" smtClean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17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Autonomia scolastica e offerta formativa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(commi 5-27)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LE ISTITUZIONI SCOLASTICHE INDIVIDUANO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L’ORGANICO DELL’AUTONOMIA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/>
              <a:t>i</a:t>
            </a:r>
            <a:r>
              <a:rPr lang="it-IT" altLang="it-IT" sz="2800" b="1" dirty="0" smtClean="0"/>
              <a:t>n relazione  all’offerta formativa che intendono realizzare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/>
              <a:t>p</a:t>
            </a:r>
            <a:r>
              <a:rPr lang="it-IT" altLang="it-IT" sz="2800" b="1" dirty="0" smtClean="0"/>
              <a:t>er raggiungere gli 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obiettivi formativi ritenuti  prioritari 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/>
              <a:t>tra tutti quelli indicati dalla legge </a:t>
            </a:r>
            <a:endParaRPr lang="it-IT" altLang="it-IT" sz="2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it-IT" altLang="it-IT" sz="12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it-IT" altLang="it-IT" sz="1800" b="1" dirty="0" smtClean="0"/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49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>
                <a:solidFill>
                  <a:schemeClr val="accent6">
                    <a:lumMod val="50000"/>
                  </a:schemeClr>
                </a:solidFill>
              </a:rPr>
              <a:t>OBIETTIVI FORMATIVI PRIORITARI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>
                <a:solidFill>
                  <a:schemeClr val="accent6">
                    <a:lumMod val="50000"/>
                  </a:schemeClr>
                </a:solidFill>
              </a:rPr>
              <a:t>(COMMA 7) </a:t>
            </a:r>
          </a:p>
          <a:p>
            <a:r>
              <a:rPr lang="it-IT" sz="2600" dirty="0"/>
              <a:t> a) valorizzazione e potenziamento delle </a:t>
            </a:r>
            <a:r>
              <a:rPr lang="it-IT" sz="2600" b="1" dirty="0"/>
              <a:t>competenze  linguistiche,</a:t>
            </a:r>
          </a:p>
          <a:p>
            <a:r>
              <a:rPr lang="it-IT" sz="2600" dirty="0"/>
              <a:t>con particolare riferimento all'italiano </a:t>
            </a:r>
            <a:r>
              <a:rPr lang="it-IT" sz="2600" dirty="0" err="1"/>
              <a:t>nonche</a:t>
            </a:r>
            <a:r>
              <a:rPr lang="it-IT" sz="2600" dirty="0"/>
              <a:t>' alla lingua  inglese</a:t>
            </a:r>
          </a:p>
          <a:p>
            <a:r>
              <a:rPr lang="it-IT" sz="2600" dirty="0"/>
              <a:t>e ad altre lingue  dell'Unione  europea,  anche  mediante  l'utilizzo</a:t>
            </a:r>
          </a:p>
          <a:p>
            <a:r>
              <a:rPr lang="it-IT" sz="2600" dirty="0"/>
              <a:t>della metodologia Content </a:t>
            </a:r>
            <a:r>
              <a:rPr lang="it-IT" sz="2600" dirty="0" err="1"/>
              <a:t>language</a:t>
            </a:r>
            <a:r>
              <a:rPr lang="it-IT" sz="2600" dirty="0"/>
              <a:t> </a:t>
            </a:r>
            <a:r>
              <a:rPr lang="it-IT" sz="2600" dirty="0" err="1"/>
              <a:t>integrated</a:t>
            </a:r>
            <a:r>
              <a:rPr lang="it-IT" sz="2600" dirty="0"/>
              <a:t> </a:t>
            </a:r>
            <a:r>
              <a:rPr lang="it-IT" sz="2600" dirty="0" err="1"/>
              <a:t>learning</a:t>
            </a:r>
            <a:r>
              <a:rPr lang="it-IT" sz="2600" dirty="0"/>
              <a:t>; </a:t>
            </a:r>
            <a:endParaRPr lang="it-IT" sz="2600" dirty="0" smtClean="0"/>
          </a:p>
          <a:p>
            <a:endParaRPr lang="it-IT" sz="2600" dirty="0"/>
          </a:p>
          <a:p>
            <a:r>
              <a:rPr lang="it-IT" sz="2600" dirty="0"/>
              <a:t>    b)   potenziamento   delle   </a:t>
            </a:r>
            <a:r>
              <a:rPr lang="it-IT" sz="2600" b="1" dirty="0"/>
              <a:t>competenze   matematico-logiche    </a:t>
            </a:r>
            <a:r>
              <a:rPr lang="it-IT" sz="2600" b="1" dirty="0" smtClean="0"/>
              <a:t>e  scientifiche</a:t>
            </a:r>
            <a:r>
              <a:rPr lang="it-IT" sz="2600" dirty="0"/>
              <a:t>; </a:t>
            </a:r>
            <a:endParaRPr lang="it-IT" sz="2600" dirty="0" smtClean="0"/>
          </a:p>
          <a:p>
            <a:endParaRPr lang="it-IT" sz="2600" dirty="0"/>
          </a:p>
          <a:p>
            <a:r>
              <a:rPr lang="it-IT" sz="2600" dirty="0"/>
              <a:t>    c) potenziamento delle competenze nella pratica e  nella  </a:t>
            </a:r>
            <a:r>
              <a:rPr lang="it-IT" sz="2600" b="1" dirty="0"/>
              <a:t>cultura</a:t>
            </a:r>
          </a:p>
          <a:p>
            <a:r>
              <a:rPr lang="it-IT" sz="2600" b="1" dirty="0" smtClean="0"/>
              <a:t>musicale,</a:t>
            </a:r>
            <a:r>
              <a:rPr lang="it-IT" sz="2600" dirty="0" smtClean="0"/>
              <a:t> </a:t>
            </a:r>
            <a:r>
              <a:rPr lang="it-IT" sz="2600" dirty="0"/>
              <a:t>nell'</a:t>
            </a:r>
            <a:r>
              <a:rPr lang="it-IT" sz="2600" b="1" dirty="0"/>
              <a:t>arte</a:t>
            </a:r>
            <a:r>
              <a:rPr lang="it-IT" sz="2600" dirty="0"/>
              <a:t> e  nella  </a:t>
            </a:r>
            <a:r>
              <a:rPr lang="it-IT" sz="2600" b="1" dirty="0"/>
              <a:t>storia  dell'arte</a:t>
            </a:r>
            <a:r>
              <a:rPr lang="it-IT" sz="2600" dirty="0"/>
              <a:t>,  nel  </a:t>
            </a:r>
            <a:r>
              <a:rPr lang="it-IT" sz="2600" b="1" dirty="0"/>
              <a:t>cinema</a:t>
            </a:r>
            <a:r>
              <a:rPr lang="it-IT" sz="2600" dirty="0"/>
              <a:t>,  nelle</a:t>
            </a:r>
          </a:p>
          <a:p>
            <a:r>
              <a:rPr lang="it-IT" sz="2600" dirty="0"/>
              <a:t>tecniche e nei media di </a:t>
            </a:r>
            <a:r>
              <a:rPr lang="it-IT" sz="2600" b="1" dirty="0"/>
              <a:t>produzione e di diffusione delle  immagini  e</a:t>
            </a:r>
          </a:p>
          <a:p>
            <a:r>
              <a:rPr lang="it-IT" sz="2600" b="1" dirty="0"/>
              <a:t>dei suoni, </a:t>
            </a:r>
            <a:r>
              <a:rPr lang="it-IT" sz="2600" dirty="0"/>
              <a:t>anche mediante il coinvolgimento dei musei e  degli  altri</a:t>
            </a:r>
          </a:p>
          <a:p>
            <a:r>
              <a:rPr lang="it-IT" sz="2600" dirty="0"/>
              <a:t>istituti pubblici e privati operanti in tali settori; </a:t>
            </a:r>
          </a:p>
          <a:p>
            <a:pPr>
              <a:lnSpc>
                <a:spcPct val="80000"/>
              </a:lnSpc>
            </a:pPr>
            <a:endParaRPr lang="it-IT" altLang="it-IT" sz="2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74275" y="81326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06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913" y="477043"/>
            <a:ext cx="11024315" cy="5876132"/>
          </a:xfrm>
          <a:gradFill flip="none" rotWithShape="1">
            <a:gsLst>
              <a:gs pos="4000">
                <a:srgbClr val="FCE0F8">
                  <a:alpha val="0"/>
                  <a:lumMod val="96000"/>
                </a:srgbClr>
              </a:gs>
              <a:gs pos="97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3200" b="1" dirty="0" smtClean="0">
                <a:solidFill>
                  <a:srgbClr val="C00000"/>
                </a:solidFill>
              </a:rPr>
              <a:t>LEGGE  </a:t>
            </a:r>
            <a:r>
              <a:rPr lang="it-IT" altLang="it-IT" sz="3200" b="1" dirty="0">
                <a:solidFill>
                  <a:srgbClr val="C00000"/>
                </a:solidFill>
              </a:rPr>
              <a:t>13 luglio 2015, </a:t>
            </a:r>
            <a:r>
              <a:rPr lang="it-IT" altLang="it-IT" sz="3200" b="1" dirty="0" smtClean="0">
                <a:solidFill>
                  <a:srgbClr val="C00000"/>
                </a:solidFill>
              </a:rPr>
              <a:t>n.107</a:t>
            </a:r>
          </a:p>
          <a:p>
            <a:pPr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it-IT" sz="2800" b="1" dirty="0" smtClean="0">
                <a:solidFill>
                  <a:schemeClr val="accent6">
                    <a:lumMod val="50000"/>
                  </a:schemeClr>
                </a:solidFill>
              </a:rPr>
              <a:t>OBIETTIVI FORMATIVI PRIORITARI</a:t>
            </a:r>
          </a:p>
          <a:p>
            <a:pPr>
              <a:lnSpc>
                <a:spcPct val="80000"/>
              </a:lnSpc>
            </a:pPr>
            <a:r>
              <a:rPr lang="it-IT" altLang="it-IT" sz="2800" b="1" dirty="0" smtClean="0">
                <a:solidFill>
                  <a:schemeClr val="accent6">
                    <a:lumMod val="50000"/>
                  </a:schemeClr>
                </a:solidFill>
              </a:rPr>
              <a:t>(COMMA 7) </a:t>
            </a:r>
          </a:p>
          <a:p>
            <a:r>
              <a:rPr lang="it-IT" dirty="0" smtClean="0"/>
              <a:t>d</a:t>
            </a:r>
            <a:r>
              <a:rPr lang="it-IT" dirty="0"/>
              <a:t>) sviluppo delle competenze in materia di </a:t>
            </a:r>
            <a:r>
              <a:rPr lang="it-IT" b="1" dirty="0"/>
              <a:t>cittadinanza attiva  </a:t>
            </a:r>
            <a:r>
              <a:rPr lang="it-IT" b="1" dirty="0" smtClean="0"/>
              <a:t>e democratica    </a:t>
            </a:r>
            <a:r>
              <a:rPr lang="it-IT" dirty="0"/>
              <a:t>attraverso    la    valorizzazione     </a:t>
            </a:r>
            <a:r>
              <a:rPr lang="it-IT" dirty="0" smtClean="0"/>
              <a:t>dell'educazione interculturale </a:t>
            </a:r>
            <a:r>
              <a:rPr lang="it-IT" dirty="0"/>
              <a:t>e alla pace, il rispetto delle differenze </a:t>
            </a:r>
            <a:r>
              <a:rPr lang="it-IT" dirty="0" smtClean="0"/>
              <a:t>e</a:t>
            </a:r>
          </a:p>
          <a:p>
            <a:r>
              <a:rPr lang="it-IT" dirty="0" smtClean="0"/>
              <a:t> </a:t>
            </a:r>
            <a:r>
              <a:rPr lang="it-IT" dirty="0"/>
              <a:t>il </a:t>
            </a:r>
            <a:r>
              <a:rPr lang="it-IT" dirty="0" smtClean="0"/>
              <a:t>dialogo tra  </a:t>
            </a:r>
            <a:r>
              <a:rPr lang="it-IT" dirty="0"/>
              <a:t>le  culture,  il  sostegno  dell'assunzione  di  </a:t>
            </a:r>
            <a:r>
              <a:rPr lang="it-IT" dirty="0" err="1"/>
              <a:t>responsabilita'</a:t>
            </a:r>
            <a:endParaRPr lang="it-IT" dirty="0"/>
          </a:p>
          <a:p>
            <a:r>
              <a:rPr lang="it-IT" dirty="0" err="1"/>
              <a:t>nonche</a:t>
            </a:r>
            <a:r>
              <a:rPr lang="it-IT" dirty="0"/>
              <a:t>' della </a:t>
            </a:r>
            <a:r>
              <a:rPr lang="it-IT" b="1" dirty="0" err="1"/>
              <a:t>solidarieta'</a:t>
            </a:r>
            <a:r>
              <a:rPr lang="it-IT" b="1" dirty="0"/>
              <a:t> </a:t>
            </a:r>
            <a:r>
              <a:rPr lang="it-IT" dirty="0"/>
              <a:t>e della  </a:t>
            </a:r>
            <a:r>
              <a:rPr lang="it-IT" b="1" dirty="0"/>
              <a:t>cura  dei  beni  comuni</a:t>
            </a:r>
            <a:r>
              <a:rPr lang="it-IT" u="sng" dirty="0"/>
              <a:t>  </a:t>
            </a:r>
            <a:r>
              <a:rPr lang="it-IT" dirty="0"/>
              <a:t>e  </a:t>
            </a:r>
            <a:r>
              <a:rPr lang="it-IT" dirty="0" smtClean="0"/>
              <a:t>della consapevolezza  </a:t>
            </a:r>
            <a:r>
              <a:rPr lang="it-IT" dirty="0"/>
              <a:t>dei  diritti  e  dei  doveri;   potenziamento   </a:t>
            </a:r>
            <a:r>
              <a:rPr lang="it-IT" dirty="0" smtClean="0"/>
              <a:t>delle conoscenze  </a:t>
            </a:r>
            <a:r>
              <a:rPr lang="it-IT" dirty="0"/>
              <a:t>in  materia  giuridica  ed  economico-finanziaria  e   </a:t>
            </a:r>
            <a:r>
              <a:rPr lang="it-IT" dirty="0" smtClean="0"/>
              <a:t>di educazione </a:t>
            </a:r>
            <a:r>
              <a:rPr lang="it-IT" dirty="0" err="1"/>
              <a:t>all'autoimprenditorialita'</a:t>
            </a:r>
            <a:r>
              <a:rPr lang="it-IT" dirty="0"/>
              <a:t>; 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    </a:t>
            </a:r>
            <a:r>
              <a:rPr lang="it-IT" dirty="0"/>
              <a:t>e)  sviluppo  di   comportamenti   responsabili   ispirati   alla</a:t>
            </a:r>
          </a:p>
          <a:p>
            <a:r>
              <a:rPr lang="it-IT" dirty="0"/>
              <a:t>conoscenza  e  </a:t>
            </a:r>
            <a:r>
              <a:rPr lang="it-IT" b="1" dirty="0"/>
              <a:t>al  rispetto  della  </a:t>
            </a:r>
            <a:r>
              <a:rPr lang="it-IT" b="1" dirty="0" err="1"/>
              <a:t>legalita'</a:t>
            </a:r>
            <a:r>
              <a:rPr lang="it-IT" b="1" dirty="0"/>
              <a:t>,  della  </a:t>
            </a:r>
            <a:r>
              <a:rPr lang="it-IT" b="1" dirty="0" err="1"/>
              <a:t>sostenibilita'</a:t>
            </a:r>
            <a:endParaRPr lang="it-IT" b="1" dirty="0"/>
          </a:p>
          <a:p>
            <a:r>
              <a:rPr lang="it-IT" b="1" dirty="0"/>
              <a:t>ambientale, dei beni paesaggistici, del patrimonio e delle  </a:t>
            </a:r>
            <a:r>
              <a:rPr lang="it-IT" b="1" dirty="0" err="1"/>
              <a:t>attivita'</a:t>
            </a:r>
            <a:endParaRPr lang="it-IT" b="1" dirty="0"/>
          </a:p>
          <a:p>
            <a:r>
              <a:rPr lang="it-IT" b="1" dirty="0"/>
              <a:t>culturali; </a:t>
            </a:r>
            <a:endParaRPr lang="it-IT" altLang="it-IT" b="1" dirty="0" smtClean="0"/>
          </a:p>
          <a:p>
            <a:pPr>
              <a:lnSpc>
                <a:spcPct val="80000"/>
              </a:lnSpc>
            </a:pPr>
            <a:endParaRPr lang="it-IT" altLang="it-IT" sz="3800" b="1" dirty="0" smtClean="0"/>
          </a:p>
          <a:p>
            <a:pPr algn="just">
              <a:lnSpc>
                <a:spcPct val="80000"/>
              </a:lnSpc>
            </a:pPr>
            <a:endParaRPr lang="it-IT" altLang="it-IT" sz="2800" b="1" dirty="0"/>
          </a:p>
          <a:p>
            <a:pPr algn="just">
              <a:lnSpc>
                <a:spcPct val="80000"/>
              </a:lnSpc>
            </a:pPr>
            <a:endParaRPr lang="it-IT" altLang="it-IT" sz="3200" b="1" dirty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it-IT" altLang="it-IT" sz="3200" b="1" dirty="0" smtClean="0">
              <a:solidFill>
                <a:srgbClr val="C00000"/>
              </a:solidFill>
            </a:endParaRPr>
          </a:p>
        </p:txBody>
      </p:sp>
      <p:pic>
        <p:nvPicPr>
          <p:cNvPr id="3075" name="Picture 4" descr="j0396744[1]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387154" y="184759"/>
            <a:ext cx="1662360" cy="2171736"/>
          </a:xfrm>
          <a:noFill/>
        </p:spPr>
      </p:pic>
      <p:pic>
        <p:nvPicPr>
          <p:cNvPr id="3077" name="Picture 6" descr="j03967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23" y="140180"/>
            <a:ext cx="1568063" cy="17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9544230" y="6357065"/>
            <a:ext cx="19415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009900"/>
                </a:solidFill>
              </a:rPr>
              <a:t>Roberta </a:t>
            </a:r>
            <a:r>
              <a:rPr lang="it-IT" altLang="it-IT" sz="1600" b="1" dirty="0" err="1" smtClean="0">
                <a:solidFill>
                  <a:srgbClr val="009900"/>
                </a:solidFill>
              </a:rPr>
              <a:t>Fanfarillo</a:t>
            </a:r>
            <a:endParaRPr lang="it-IT" altLang="it-IT" sz="16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23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3570</Words>
  <Application>Microsoft Office PowerPoint</Application>
  <PresentationFormat>Widescreen</PresentationFormat>
  <Paragraphs>658</Paragraphs>
  <Slides>36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42" baseType="lpstr">
      <vt:lpstr>Arial</vt:lpstr>
      <vt:lpstr>Calibri</vt:lpstr>
      <vt:lpstr>Calibri Light</vt:lpstr>
      <vt:lpstr>Comic Sans MS</vt:lpstr>
      <vt:lpstr>Verdana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contigentili3</dc:creator>
  <cp:lastModifiedBy>contigentili3</cp:lastModifiedBy>
  <cp:revision>63</cp:revision>
  <dcterms:created xsi:type="dcterms:W3CDTF">2015-08-18T05:37:26Z</dcterms:created>
  <dcterms:modified xsi:type="dcterms:W3CDTF">2015-08-27T08:37:03Z</dcterms:modified>
</cp:coreProperties>
</file>